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9"/>
  </p:notesMasterIdLst>
  <p:handoutMasterIdLst>
    <p:handoutMasterId r:id="rId40"/>
  </p:handoutMasterIdLst>
  <p:sldIdLst>
    <p:sldId id="314" r:id="rId5"/>
    <p:sldId id="443" r:id="rId6"/>
    <p:sldId id="405" r:id="rId7"/>
    <p:sldId id="442" r:id="rId8"/>
    <p:sldId id="407" r:id="rId9"/>
    <p:sldId id="462" r:id="rId10"/>
    <p:sldId id="460" r:id="rId11"/>
    <p:sldId id="461" r:id="rId12"/>
    <p:sldId id="415" r:id="rId13"/>
    <p:sldId id="409" r:id="rId14"/>
    <p:sldId id="416" r:id="rId15"/>
    <p:sldId id="417" r:id="rId16"/>
    <p:sldId id="418" r:id="rId17"/>
    <p:sldId id="419" r:id="rId18"/>
    <p:sldId id="420" r:id="rId19"/>
    <p:sldId id="421"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41" r:id="rId37"/>
    <p:sldId id="360"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304"/>
    <a:srgbClr val="969696"/>
    <a:srgbClr val="9E9A95"/>
    <a:srgbClr val="382E25"/>
    <a:srgbClr val="C17945"/>
    <a:srgbClr val="31526A"/>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37" autoAdjust="0"/>
  </p:normalViewPr>
  <p:slideViewPr>
    <p:cSldViewPr snapToGrid="0" snapToObjects="1">
      <p:cViewPr varScale="1">
        <p:scale>
          <a:sx n="86" d="100"/>
          <a:sy n="86" d="100"/>
        </p:scale>
        <p:origin x="1262" y="58"/>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32" d="100"/>
          <a:sy n="132" d="100"/>
        </p:scale>
        <p:origin x="-592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6/27/2017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dirty="0"/>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6/27/2017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dirty="0"/>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a:t>
            </a:fld>
            <a:endParaRPr lang="en-US" dirty="0"/>
          </a:p>
        </p:txBody>
      </p:sp>
    </p:spTree>
    <p:extLst>
      <p:ext uri="{BB962C8B-B14F-4D97-AF65-F5344CB8AC3E}">
        <p14:creationId xmlns:p14="http://schemas.microsoft.com/office/powerpoint/2010/main" val="306983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296D9-57D2-475D-898A-F376D94250E5}" type="slidenum">
              <a:rPr lang="en-US" smtClean="0"/>
              <a:t>10</a:t>
            </a:fld>
            <a:endParaRPr lang="en-US" dirty="0"/>
          </a:p>
        </p:txBody>
      </p:sp>
    </p:spTree>
    <p:extLst>
      <p:ext uri="{BB962C8B-B14F-4D97-AF65-F5344CB8AC3E}">
        <p14:creationId xmlns:p14="http://schemas.microsoft.com/office/powerpoint/2010/main" val="107657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4347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2559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0150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6043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7877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1594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17</a:t>
            </a:fld>
            <a:endParaRPr lang="en-US" dirty="0"/>
          </a:p>
        </p:txBody>
      </p:sp>
    </p:spTree>
    <p:extLst>
      <p:ext uri="{BB962C8B-B14F-4D97-AF65-F5344CB8AC3E}">
        <p14:creationId xmlns:p14="http://schemas.microsoft.com/office/powerpoint/2010/main" val="29967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45610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19</a:t>
            </a:fld>
            <a:endParaRPr lang="en-US" dirty="0"/>
          </a:p>
        </p:txBody>
      </p:sp>
    </p:spTree>
    <p:extLst>
      <p:ext uri="{BB962C8B-B14F-4D97-AF65-F5344CB8AC3E}">
        <p14:creationId xmlns:p14="http://schemas.microsoft.com/office/powerpoint/2010/main" val="149010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2</a:t>
            </a:fld>
            <a:endParaRPr lang="en-US" dirty="0"/>
          </a:p>
        </p:txBody>
      </p:sp>
    </p:spTree>
    <p:extLst>
      <p:ext uri="{BB962C8B-B14F-4D97-AF65-F5344CB8AC3E}">
        <p14:creationId xmlns:p14="http://schemas.microsoft.com/office/powerpoint/2010/main" val="1975890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20</a:t>
            </a:fld>
            <a:endParaRPr lang="en-US" dirty="0"/>
          </a:p>
        </p:txBody>
      </p:sp>
    </p:spTree>
    <p:extLst>
      <p:ext uri="{BB962C8B-B14F-4D97-AF65-F5344CB8AC3E}">
        <p14:creationId xmlns:p14="http://schemas.microsoft.com/office/powerpoint/2010/main" val="285838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21</a:t>
            </a:fld>
            <a:endParaRPr lang="en-US" dirty="0"/>
          </a:p>
        </p:txBody>
      </p:sp>
    </p:spTree>
    <p:extLst>
      <p:ext uri="{BB962C8B-B14F-4D97-AF65-F5344CB8AC3E}">
        <p14:creationId xmlns:p14="http://schemas.microsoft.com/office/powerpoint/2010/main" val="319585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22</a:t>
            </a:fld>
            <a:endParaRPr lang="en-US" dirty="0"/>
          </a:p>
        </p:txBody>
      </p:sp>
    </p:spTree>
    <p:extLst>
      <p:ext uri="{BB962C8B-B14F-4D97-AF65-F5344CB8AC3E}">
        <p14:creationId xmlns:p14="http://schemas.microsoft.com/office/powerpoint/2010/main" val="223054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788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24</a:t>
            </a:fld>
            <a:endParaRPr lang="en-US" dirty="0"/>
          </a:p>
        </p:txBody>
      </p:sp>
    </p:spTree>
    <p:extLst>
      <p:ext uri="{BB962C8B-B14F-4D97-AF65-F5344CB8AC3E}">
        <p14:creationId xmlns:p14="http://schemas.microsoft.com/office/powerpoint/2010/main" val="2167159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25</a:t>
            </a:fld>
            <a:endParaRPr lang="en-US" dirty="0"/>
          </a:p>
        </p:txBody>
      </p:sp>
    </p:spTree>
    <p:extLst>
      <p:ext uri="{BB962C8B-B14F-4D97-AF65-F5344CB8AC3E}">
        <p14:creationId xmlns:p14="http://schemas.microsoft.com/office/powerpoint/2010/main" val="1566532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26</a:t>
            </a:fld>
            <a:endParaRPr lang="en-US" dirty="0"/>
          </a:p>
        </p:txBody>
      </p:sp>
    </p:spTree>
    <p:extLst>
      <p:ext uri="{BB962C8B-B14F-4D97-AF65-F5344CB8AC3E}">
        <p14:creationId xmlns:p14="http://schemas.microsoft.com/office/powerpoint/2010/main" val="2127313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27</a:t>
            </a:fld>
            <a:endParaRPr lang="en-US" dirty="0"/>
          </a:p>
        </p:txBody>
      </p:sp>
    </p:spTree>
    <p:extLst>
      <p:ext uri="{BB962C8B-B14F-4D97-AF65-F5344CB8AC3E}">
        <p14:creationId xmlns:p14="http://schemas.microsoft.com/office/powerpoint/2010/main" val="3284158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28</a:t>
            </a:fld>
            <a:endParaRPr lang="en-US" dirty="0"/>
          </a:p>
        </p:txBody>
      </p:sp>
    </p:spTree>
    <p:extLst>
      <p:ext uri="{BB962C8B-B14F-4D97-AF65-F5344CB8AC3E}">
        <p14:creationId xmlns:p14="http://schemas.microsoft.com/office/powerpoint/2010/main" val="4090589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29</a:t>
            </a:fld>
            <a:endParaRPr lang="en-US" dirty="0"/>
          </a:p>
        </p:txBody>
      </p:sp>
    </p:spTree>
    <p:extLst>
      <p:ext uri="{BB962C8B-B14F-4D97-AF65-F5344CB8AC3E}">
        <p14:creationId xmlns:p14="http://schemas.microsoft.com/office/powerpoint/2010/main" val="12471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a:t>
            </a:fld>
            <a:endParaRPr lang="en-US" dirty="0"/>
          </a:p>
        </p:txBody>
      </p:sp>
    </p:spTree>
    <p:extLst>
      <p:ext uri="{BB962C8B-B14F-4D97-AF65-F5344CB8AC3E}">
        <p14:creationId xmlns:p14="http://schemas.microsoft.com/office/powerpoint/2010/main" val="1830436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30</a:t>
            </a:fld>
            <a:endParaRPr lang="en-US" dirty="0"/>
          </a:p>
        </p:txBody>
      </p:sp>
    </p:spTree>
    <p:extLst>
      <p:ext uri="{BB962C8B-B14F-4D97-AF65-F5344CB8AC3E}">
        <p14:creationId xmlns:p14="http://schemas.microsoft.com/office/powerpoint/2010/main" val="1856417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31</a:t>
            </a:fld>
            <a:endParaRPr lang="en-US" dirty="0"/>
          </a:p>
        </p:txBody>
      </p:sp>
    </p:spTree>
    <p:extLst>
      <p:ext uri="{BB962C8B-B14F-4D97-AF65-F5344CB8AC3E}">
        <p14:creationId xmlns:p14="http://schemas.microsoft.com/office/powerpoint/2010/main" val="3012752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32</a:t>
            </a:fld>
            <a:endParaRPr lang="en-US" dirty="0"/>
          </a:p>
        </p:txBody>
      </p:sp>
    </p:spTree>
    <p:extLst>
      <p:ext uri="{BB962C8B-B14F-4D97-AF65-F5344CB8AC3E}">
        <p14:creationId xmlns:p14="http://schemas.microsoft.com/office/powerpoint/2010/main" val="216551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33</a:t>
            </a:fld>
            <a:endParaRPr lang="en-US" dirty="0"/>
          </a:p>
        </p:txBody>
      </p:sp>
    </p:spTree>
    <p:extLst>
      <p:ext uri="{BB962C8B-B14F-4D97-AF65-F5344CB8AC3E}">
        <p14:creationId xmlns:p14="http://schemas.microsoft.com/office/powerpoint/2010/main" val="1377028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34</a:t>
            </a:fld>
            <a:endParaRPr lang="en-US" dirty="0"/>
          </a:p>
        </p:txBody>
      </p:sp>
    </p:spTree>
    <p:extLst>
      <p:ext uri="{BB962C8B-B14F-4D97-AF65-F5344CB8AC3E}">
        <p14:creationId xmlns:p14="http://schemas.microsoft.com/office/powerpoint/2010/main" val="410873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a:t>
            </a:fld>
            <a:endParaRPr lang="en-US" dirty="0"/>
          </a:p>
        </p:txBody>
      </p:sp>
    </p:spTree>
    <p:extLst>
      <p:ext uri="{BB962C8B-B14F-4D97-AF65-F5344CB8AC3E}">
        <p14:creationId xmlns:p14="http://schemas.microsoft.com/office/powerpoint/2010/main" val="39154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2552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6</a:t>
            </a:fld>
            <a:endParaRPr lang="en-US" dirty="0"/>
          </a:p>
        </p:txBody>
      </p:sp>
    </p:spTree>
    <p:extLst>
      <p:ext uri="{BB962C8B-B14F-4D97-AF65-F5344CB8AC3E}">
        <p14:creationId xmlns:p14="http://schemas.microsoft.com/office/powerpoint/2010/main" val="245023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pPr/>
              <a:t>7</a:t>
            </a:fld>
            <a:endParaRPr lang="en-US" dirty="0"/>
          </a:p>
        </p:txBody>
      </p:sp>
    </p:spTree>
    <p:extLst>
      <p:ext uri="{BB962C8B-B14F-4D97-AF65-F5344CB8AC3E}">
        <p14:creationId xmlns:p14="http://schemas.microsoft.com/office/powerpoint/2010/main" val="113138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8</a:t>
            </a:fld>
            <a:endParaRPr lang="en-US" dirty="0"/>
          </a:p>
        </p:txBody>
      </p:sp>
    </p:spTree>
    <p:extLst>
      <p:ext uri="{BB962C8B-B14F-4D97-AF65-F5344CB8AC3E}">
        <p14:creationId xmlns:p14="http://schemas.microsoft.com/office/powerpoint/2010/main" val="178065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B559C-A0AF-454B-8051-AF55B7DDF5C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09707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UNIVERSITY–PURDUE UNIVERSITY INDIANAPOLIS</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44133"/>
            <a:ext cx="7315200" cy="1856317"/>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cs typeface="Abadi MT Condense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693168" y="6297083"/>
            <a:ext cx="4080934" cy="365125"/>
          </a:xfrm>
          <a:prstGeom prst="rect">
            <a:avLst/>
          </a:prstGeom>
        </p:spPr>
        <p:txBody>
          <a:bodyPr/>
          <a:lstStyle/>
          <a:p>
            <a:r>
              <a:rPr lang="en-US" dirty="0" smtClean="0"/>
              <a:t>©2017 Gail Williamson </a:t>
            </a:r>
            <a:endParaRPr lang="en-US" dirty="0"/>
          </a:p>
        </p:txBody>
      </p:sp>
      <p:sp>
        <p:nvSpPr>
          <p:cNvPr id="6" name="Slide Number Placeholder 5"/>
          <p:cNvSpPr>
            <a:spLocks noGrp="1"/>
          </p:cNvSpPr>
          <p:nvPr>
            <p:ph type="sldNum" sz="quarter" idx="12"/>
          </p:nvPr>
        </p:nvSpPr>
        <p:spPr>
          <a:xfrm>
            <a:off x="7868138" y="6297083"/>
            <a:ext cx="818662" cy="365125"/>
          </a:xfrm>
          <a:prstGeom prst="rect">
            <a:avLst/>
          </a:prstGeom>
        </p:spPr>
        <p:txBody>
          <a:bodyPr/>
          <a:lstStyle/>
          <a:p>
            <a:fld id="{A2CEE53A-19EC-654D-82C1-D215F6FEFF18}" type="slidenum">
              <a:rPr lang="en-US" smtClean="0">
                <a:solidFill>
                  <a:srgbClr val="66080F"/>
                </a:solidFill>
              </a:rPr>
              <a:pPr/>
              <a:t>‹#›</a:t>
            </a:fld>
            <a:endParaRPr lang="en-US" dirty="0">
              <a:solidFill>
                <a:srgbClr val="66080F"/>
              </a:solidFill>
            </a:endParaRPr>
          </a:p>
        </p:txBody>
      </p:sp>
    </p:spTree>
    <p:extLst>
      <p:ext uri="{BB962C8B-B14F-4D97-AF65-F5344CB8AC3E}">
        <p14:creationId xmlns:p14="http://schemas.microsoft.com/office/powerpoint/2010/main" val="312708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©2017 Gail Williamson </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2C2B2A-6777-4153-AF8B-80EC5E874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074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r>
              <a:rPr lang="en-US" dirty="0" smtClean="0"/>
              <a:t>©2017 Gail Williamson </a:t>
            </a:r>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5F4F981D-17E3-43EB-B557-28C3EA863915}" type="slidenum">
              <a:rPr lang="en-US" smtClean="0"/>
              <a:pPr/>
              <a:t>‹#›</a:t>
            </a:fld>
            <a:endParaRPr lang="en-US" dirty="0"/>
          </a:p>
        </p:txBody>
      </p:sp>
    </p:spTree>
    <p:extLst>
      <p:ext uri="{BB962C8B-B14F-4D97-AF65-F5344CB8AC3E}">
        <p14:creationId xmlns:p14="http://schemas.microsoft.com/office/powerpoint/2010/main" val="75590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48400" y="6208776"/>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r>
              <a:rPr lang="en-US" dirty="0" smtClean="0"/>
              <a:t>©2017 Gail Williamson </a:t>
            </a:r>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5F4F981D-17E3-43EB-B557-28C3EA863915}" type="slidenum">
              <a:rPr lang="en-US" smtClean="0"/>
              <a:pPr/>
              <a:t>‹#›</a:t>
            </a:fld>
            <a:endParaRPr lang="en-US" dirty="0"/>
          </a:p>
        </p:txBody>
      </p:sp>
    </p:spTree>
    <p:extLst>
      <p:ext uri="{BB962C8B-B14F-4D97-AF65-F5344CB8AC3E}">
        <p14:creationId xmlns:p14="http://schemas.microsoft.com/office/powerpoint/2010/main" val="277107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4C013D-8B69-8B4E-9C43-1B6C3536A5D3}" type="datetimeFigureOut">
              <a:rPr lang="en-US" smtClean="0">
                <a:solidFill>
                  <a:prstClr val="black">
                    <a:tint val="75000"/>
                  </a:prstClr>
                </a:solidFill>
              </a:rPr>
              <a:pPr/>
              <a:t>6/27/2017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E0F16-BAD7-0E48-AADC-D9C6DB71F48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5915896"/>
            <a:ext cx="9144000" cy="942104"/>
            <a:chOff x="0" y="5915896"/>
            <a:chExt cx="9144000" cy="942104"/>
          </a:xfrm>
        </p:grpSpPr>
        <p:sp>
          <p:nvSpPr>
            <p:cNvPr id="8" name="Rectangle 7"/>
            <p:cNvSpPr/>
            <p:nvPr/>
          </p:nvSpPr>
          <p:spPr>
            <a:xfrm>
              <a:off x="0" y="5915896"/>
              <a:ext cx="9144000" cy="942104"/>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800000"/>
                </a:solidFill>
              </a:endParaRPr>
            </a:p>
          </p:txBody>
        </p:sp>
        <p:pic>
          <p:nvPicPr>
            <p:cNvPr id="9" name="Picture 8" descr="IUPUI_ACR.H.R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96" y="6124322"/>
              <a:ext cx="1734585" cy="587473"/>
            </a:xfrm>
            <a:prstGeom prst="rect">
              <a:avLst/>
            </a:prstGeom>
          </p:spPr>
        </p:pic>
      </p:grpSp>
    </p:spTree>
    <p:extLst>
      <p:ext uri="{BB962C8B-B14F-4D97-AF65-F5344CB8AC3E}">
        <p14:creationId xmlns:p14="http://schemas.microsoft.com/office/powerpoint/2010/main" val="41541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a:t>
              </a:r>
              <a:r>
                <a:rPr lang="en-US" sz="900" baseline="0" dirty="0" smtClean="0">
                  <a:solidFill>
                    <a:srgbClr val="FFFFFF"/>
                  </a:solidFill>
                </a:rPr>
                <a:t> INDIANAPOLIS</a:t>
              </a:r>
              <a:endParaRPr lang="en-US" sz="900" dirty="0">
                <a:solidFill>
                  <a:srgbClr val="FFFFFF"/>
                </a:solidFill>
              </a:endParaRP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dirty="0" smtClean="0"/>
              <a:t>Click icon to add picture</a:t>
            </a:r>
            <a:endParaRPr lang="en-US" dirty="0"/>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rPr>
                <a:t>INDIANA UNIVERSITY–PURDUE UNIVERSITY INDIANAPOLIS</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dirty="0"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36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a:t>
              </a:r>
              <a:r>
                <a:rPr lang="en-US" sz="900" baseline="0" dirty="0" smtClean="0">
                  <a:solidFill>
                    <a:srgbClr val="FFFFFF"/>
                  </a:solidFill>
                </a:rPr>
                <a:t> INDIANAPOLIS</a:t>
              </a:r>
              <a:endParaRPr lang="en-US" sz="900" dirty="0">
                <a:solidFill>
                  <a:srgbClr val="FFFFFF"/>
                </a:solidFill>
              </a:endParaRP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a:t>
              </a:r>
              <a:r>
                <a:rPr lang="en-US" sz="900" baseline="0" dirty="0" smtClean="0">
                  <a:solidFill>
                    <a:srgbClr val="FFFFFF"/>
                  </a:solidFill>
                </a:rPr>
                <a:t> INDIANAPOLIS</a:t>
              </a:r>
              <a:endParaRPr lang="en-US" sz="900" dirty="0">
                <a:solidFill>
                  <a:srgbClr val="FFFFFF"/>
                </a:solidFill>
              </a:endParaRP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 id="2147493479" r:id="rId10"/>
    <p:sldLayoutId id="2147493480" r:id="rId11"/>
    <p:sldLayoutId id="2147493481" r:id="rId12"/>
    <p:sldLayoutId id="2147493482" r:id="rId13"/>
    <p:sldLayoutId id="2147493483" r:id="rId14"/>
  </p:sldLayoutIdLst>
  <p:hf sldNum="0" hdr="0" dt="0"/>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1.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5.jp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0.xml"/><Relationship Id="rId7" Type="http://schemas.openxmlformats.org/officeDocument/2006/relationships/hyperlink" Target="https://connect.iu.edu/edossier-manage-group-members-demo/"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hyperlink" Target="https://iu.app.box.com/s/7drdl3zpx1s03qzc8f9x" TargetMode="External"/><Relationship Id="rId5" Type="http://schemas.openxmlformats.org/officeDocument/2006/relationships/image" Target="../media/image37.emf"/><Relationship Id="rId4" Type="http://schemas.openxmlformats.org/officeDocument/2006/relationships/oleObject" Target="../embeddings/oleObject1.bin"/><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iu.app.box.com/s/kwdm19kmll2glk4g9zj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44.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9.xml"/><Relationship Id="rId7" Type="http://schemas.openxmlformats.org/officeDocument/2006/relationships/image" Target="../media/image46.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5.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hyperlink" Target="https://one.iu.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hyperlink" Target="https://iu.app.box.com/s/jejlqvhgrgcd6e59ui1lpge19xo4oijj" TargetMode="External"/><Relationship Id="rId13" Type="http://schemas.openxmlformats.org/officeDocument/2006/relationships/hyperlink" Target="https://academicaffairs.iupui.edu/AOEvents/EventListing" TargetMode="External"/><Relationship Id="rId3" Type="http://schemas.openxmlformats.org/officeDocument/2006/relationships/hyperlink" Target="https://academicaffairs.iupui.edu/AAContent/Html/Media/AAContent/02-PromotionTenure/PromotionAndTenure/Resources/IUPUIeDossier.pdf" TargetMode="External"/><Relationship Id="rId7" Type="http://schemas.openxmlformats.org/officeDocument/2006/relationships/hyperlink" Target="https://connect.iu.edu/edossier-manage-group-members-demo/" TargetMode="External"/><Relationship Id="rId12" Type="http://schemas.openxmlformats.org/officeDocument/2006/relationships/hyperlink" Target="https://academicaffairs.iupui.edu/PromotionTenure/IUPUI-Guidelines/Resourc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iu.app.box.com/s/7drdl3zpx1s03qzc8f9x" TargetMode="External"/><Relationship Id="rId11" Type="http://schemas.openxmlformats.org/officeDocument/2006/relationships/hyperlink" Target="https://academicaffairs.iupui.edu/PromotionTenure/Dossier-Samples" TargetMode="External"/><Relationship Id="rId5" Type="http://schemas.openxmlformats.org/officeDocument/2006/relationships/hyperlink" Target="https://iu.app.box.com/s/kwdm19kmll2glk4g9zja" TargetMode="External"/><Relationship Id="rId10" Type="http://schemas.openxmlformats.org/officeDocument/2006/relationships/hyperlink" Target="https://academicaffairs.iupui.edu/AAContent/Html/Media/AAContent/02-PromotionTenure/PromotionAndTenure/PTGuidelinesCLEANfuture.pdf" TargetMode="External"/><Relationship Id="rId4" Type="http://schemas.openxmlformats.org/officeDocument/2006/relationships/hyperlink" Target="https://iu.app.box.com/s/5twt4puml8e17kgz17gy" TargetMode="External"/><Relationship Id="rId9" Type="http://schemas.openxmlformats.org/officeDocument/2006/relationships/hyperlink" Target="https://academicaffairs.iupui.edu/AAContent/Html/Media/AAContent/02-PromotionTenure/PromotionAndTenure/PTGuidelinesCLEAN.pdf" TargetMode="External"/><Relationship Id="rId1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cademicaffairs.iupui.edu/AAContent/Html/Media/AAContent/02-PromotionTenure/PromotionAndTenure/Resources/IUPUIeDossier.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iu.app.box.com/s/5twt4puml8e17kgz17g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60" y="4310134"/>
            <a:ext cx="7942596" cy="1485992"/>
          </a:xfrm>
        </p:spPr>
        <p:txBody>
          <a:bodyPr/>
          <a:lstStyle/>
          <a:p>
            <a:r>
              <a:rPr lang="en-US" dirty="0" smtClean="0"/>
              <a:t>eDossier </a:t>
            </a:r>
            <a:r>
              <a:rPr lang="en-US" dirty="0" smtClean="0"/>
              <a:t>- Faculty Dossier Management System</a:t>
            </a:r>
            <a:endParaRPr lang="en-US" dirty="0"/>
          </a:p>
        </p:txBody>
      </p:sp>
      <p:sp>
        <p:nvSpPr>
          <p:cNvPr id="3" name="Text Placeholder 2"/>
          <p:cNvSpPr>
            <a:spLocks noGrp="1"/>
          </p:cNvSpPr>
          <p:nvPr>
            <p:ph type="body" sz="quarter" idx="10"/>
          </p:nvPr>
        </p:nvSpPr>
        <p:spPr/>
        <p:txBody>
          <a:bodyPr/>
          <a:lstStyle/>
          <a:p>
            <a:pPr lvl="0"/>
            <a:r>
              <a:rPr lang="en-US" dirty="0" smtClean="0"/>
              <a:t>INDIANA UNIVERSITY–</a:t>
            </a:r>
            <a:r>
              <a:rPr lang="en-US" dirty="0"/>
              <a:t>PURDUE UNIVERSITY </a:t>
            </a:r>
            <a:r>
              <a:rPr lang="en-US" dirty="0" smtClean="0"/>
              <a:t>INDIANAPOLIS</a:t>
            </a:r>
            <a:endParaRPr lang="en-US" dirty="0"/>
          </a:p>
        </p:txBody>
      </p:sp>
      <p:sp>
        <p:nvSpPr>
          <p:cNvPr id="4" name="Text Placeholder 3"/>
          <p:cNvSpPr>
            <a:spLocks noGrp="1"/>
          </p:cNvSpPr>
          <p:nvPr>
            <p:ph type="body" sz="quarter" idx="11"/>
          </p:nvPr>
        </p:nvSpPr>
        <p:spPr>
          <a:xfrm>
            <a:off x="530694" y="3478843"/>
            <a:ext cx="7914806" cy="336549"/>
          </a:xfrm>
        </p:spPr>
        <p:txBody>
          <a:bodyPr/>
          <a:lstStyle/>
          <a:p>
            <a:pPr>
              <a:spcAft>
                <a:spcPts val="600"/>
              </a:spcAft>
            </a:pPr>
            <a:r>
              <a:rPr lang="en-US" sz="2400" b="1" dirty="0" smtClean="0">
                <a:solidFill>
                  <a:schemeClr val="bg1"/>
                </a:solidFill>
              </a:rPr>
              <a:t>Office of Academic Affairs</a:t>
            </a:r>
            <a:endParaRPr lang="en-US" sz="2400" b="1" dirty="0">
              <a:solidFill>
                <a:schemeClr val="bg1"/>
              </a:solidFill>
            </a:endParaRPr>
          </a:p>
          <a:p>
            <a:pPr>
              <a:spcAft>
                <a:spcPts val="600"/>
              </a:spcAft>
            </a:pPr>
            <a:r>
              <a:rPr lang="en-US" dirty="0" smtClean="0"/>
              <a:t>Margie Ferguson, Senior Associate Vice Chancellor for Academic Affairs</a:t>
            </a:r>
          </a:p>
          <a:p>
            <a:pPr>
              <a:spcAft>
                <a:spcPts val="600"/>
              </a:spcAft>
            </a:pPr>
            <a:r>
              <a:rPr lang="en-US" dirty="0" smtClean="0"/>
              <a:t>Gail F. Williamson, Director of Faculty Enhancement</a:t>
            </a:r>
          </a:p>
          <a:p>
            <a:pPr>
              <a:spcAft>
                <a:spcPts val="600"/>
              </a:spcAft>
            </a:pPr>
            <a:endParaRPr lang="en-US" dirty="0"/>
          </a:p>
        </p:txBody>
      </p:sp>
      <p:sp>
        <p:nvSpPr>
          <p:cNvPr id="6" name="TextBox 5"/>
          <p:cNvSpPr txBox="1"/>
          <p:nvPr/>
        </p:nvSpPr>
        <p:spPr>
          <a:xfrm>
            <a:off x="7634795" y="6383045"/>
            <a:ext cx="1269507" cy="215444"/>
          </a:xfrm>
          <a:prstGeom prst="rect">
            <a:avLst/>
          </a:prstGeom>
          <a:noFill/>
        </p:spPr>
        <p:txBody>
          <a:bodyPr wrap="square" rtlCol="0">
            <a:spAutoFit/>
          </a:bodyPr>
          <a:lstStyle/>
          <a:p>
            <a:r>
              <a:rPr lang="en-US" sz="800" dirty="0">
                <a:solidFill>
                  <a:schemeClr val="bg1"/>
                </a:solidFill>
              </a:rPr>
              <a:t>© </a:t>
            </a:r>
            <a:r>
              <a:rPr lang="en-US" sz="800" dirty="0" smtClean="0">
                <a:solidFill>
                  <a:schemeClr val="bg1"/>
                </a:solidFill>
              </a:rPr>
              <a:t>2017 Gail Williamson</a:t>
            </a:r>
            <a:endParaRPr lang="en-US" sz="800" dirty="0">
              <a:solidFill>
                <a:schemeClr val="bg1"/>
              </a:solidFill>
            </a:endParaRPr>
          </a:p>
        </p:txBody>
      </p:sp>
      <p:pic>
        <p:nvPicPr>
          <p:cNvPr id="5" name="Picture 4"/>
          <p:cNvPicPr>
            <a:picLocks noChangeAspect="1"/>
          </p:cNvPicPr>
          <p:nvPr/>
        </p:nvPicPr>
        <p:blipFill>
          <a:blip r:embed="rId3"/>
          <a:stretch>
            <a:fillRect/>
          </a:stretch>
        </p:blipFill>
        <p:spPr>
          <a:xfrm>
            <a:off x="5859265" y="901108"/>
            <a:ext cx="1655832" cy="1646783"/>
          </a:xfrm>
          <a:prstGeom prst="rect">
            <a:avLst/>
          </a:prstGeom>
        </p:spPr>
      </p:pic>
    </p:spTree>
    <p:extLst>
      <p:ext uri="{BB962C8B-B14F-4D97-AF65-F5344CB8AC3E}">
        <p14:creationId xmlns:p14="http://schemas.microsoft.com/office/powerpoint/2010/main" val="9190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083" y="435046"/>
            <a:ext cx="8004391" cy="638906"/>
          </a:xfrm>
        </p:spPr>
        <p:txBody>
          <a:bodyPr>
            <a:noAutofit/>
          </a:bodyPr>
          <a:lstStyle/>
          <a:p>
            <a:r>
              <a:rPr lang="en-US" sz="4000" b="1" dirty="0" smtClean="0">
                <a:solidFill>
                  <a:schemeClr val="tx1"/>
                </a:solidFill>
              </a:rPr>
              <a:t>Research/Creative Activity</a:t>
            </a:r>
            <a:endParaRPr lang="en-US" sz="4000" b="1"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787" y="1213945"/>
            <a:ext cx="8254613" cy="3198257"/>
          </a:xfrm>
        </p:spPr>
      </p:pic>
      <p:sp>
        <p:nvSpPr>
          <p:cNvPr id="10" name="TextBox 9"/>
          <p:cNvSpPr txBox="1"/>
          <p:nvPr/>
        </p:nvSpPr>
        <p:spPr>
          <a:xfrm>
            <a:off x="5466199" y="2636671"/>
            <a:ext cx="3522221" cy="3600986"/>
          </a:xfrm>
          <a:prstGeom prst="rect">
            <a:avLst/>
          </a:prstGeom>
          <a:noFill/>
        </p:spPr>
        <p:txBody>
          <a:bodyPr wrap="square" rtlCol="0">
            <a:spAutoFit/>
          </a:bodyPr>
          <a:lstStyle/>
          <a:p>
            <a:pPr defTabSz="342900"/>
            <a:r>
              <a:rPr lang="en-US" sz="1200" b="1" dirty="0">
                <a:solidFill>
                  <a:srgbClr val="0070C0"/>
                </a:solidFill>
              </a:rPr>
              <a:t>Research Folder Contents:</a:t>
            </a:r>
          </a:p>
          <a:p>
            <a:pPr marL="128588" indent="-128588" defTabSz="342900">
              <a:buFont typeface="Arial" panose="020B0604020202020204" pitchFamily="34" charset="0"/>
              <a:buChar char="•"/>
            </a:pPr>
            <a:r>
              <a:rPr lang="en-US" sz="1200" b="1" dirty="0">
                <a:solidFill>
                  <a:srgbClr val="292929"/>
                </a:solidFill>
              </a:rPr>
              <a:t>Research/Creative Activity: </a:t>
            </a:r>
            <a:r>
              <a:rPr lang="en-US" sz="1200" dirty="0">
                <a:solidFill>
                  <a:srgbClr val="292929"/>
                </a:solidFill>
              </a:rPr>
              <a:t>Candidate will upload their evidence in appropriate subfolders.  </a:t>
            </a:r>
          </a:p>
          <a:p>
            <a:pPr marL="471488" lvl="1" indent="-128588" defTabSz="342900">
              <a:buFont typeface="Arial" panose="020B0604020202020204" pitchFamily="34" charset="0"/>
              <a:buChar char="•"/>
            </a:pPr>
            <a:r>
              <a:rPr lang="en-US" sz="1200" dirty="0">
                <a:solidFill>
                  <a:srgbClr val="292929"/>
                </a:solidFill>
              </a:rPr>
              <a:t>Faculty for whom research is not required will not have materials to upload in folder.</a:t>
            </a:r>
          </a:p>
          <a:p>
            <a:pPr marL="471488" lvl="1" indent="-128588" defTabSz="342900">
              <a:buFont typeface="Arial" panose="020B0604020202020204" pitchFamily="34" charset="0"/>
              <a:buChar char="•"/>
            </a:pPr>
            <a:r>
              <a:rPr lang="en-US" sz="1200" dirty="0">
                <a:solidFill>
                  <a:srgbClr val="292929"/>
                </a:solidFill>
              </a:rPr>
              <a:t>Subfolders that do not apply to candidate’s case should be left empty.   </a:t>
            </a:r>
          </a:p>
          <a:p>
            <a:pPr marL="471488" lvl="1" indent="-128588" defTabSz="342900">
              <a:buFont typeface="Arial" panose="020B0604020202020204" pitchFamily="34" charset="0"/>
              <a:buChar char="•"/>
            </a:pPr>
            <a:r>
              <a:rPr lang="en-US" sz="1200" dirty="0">
                <a:solidFill>
                  <a:srgbClr val="292929"/>
                </a:solidFill>
              </a:rPr>
              <a:t>If candidate cannot find a subfolder with desired title, upload to any section and name file clearly.</a:t>
            </a:r>
          </a:p>
          <a:p>
            <a:pPr marL="471488" lvl="1" indent="-128588" defTabSz="342900">
              <a:buFont typeface="Arial" panose="020B0604020202020204" pitchFamily="34" charset="0"/>
              <a:buChar char="•"/>
            </a:pPr>
            <a:r>
              <a:rPr lang="en-US" sz="1200" dirty="0">
                <a:solidFill>
                  <a:srgbClr val="292929"/>
                </a:solidFill>
              </a:rPr>
              <a:t>Files uploaded in this section count toward the 50-page limit.</a:t>
            </a:r>
          </a:p>
          <a:p>
            <a:pPr marL="128588" indent="-128588" defTabSz="342900">
              <a:buFont typeface="Arial" panose="020B0604020202020204" pitchFamily="34" charset="0"/>
              <a:buChar char="•"/>
            </a:pPr>
            <a:r>
              <a:rPr lang="en-US" sz="1200" dirty="0">
                <a:solidFill>
                  <a:srgbClr val="292929"/>
                </a:solidFill>
              </a:rPr>
              <a:t>Utilize the Research Appendices to provide evidence to support assertions in the research folders.</a:t>
            </a:r>
          </a:p>
          <a:p>
            <a:pPr marL="471488" lvl="1" indent="-128588" defTabSz="342900">
              <a:buFont typeface="Arial" panose="020B0604020202020204" pitchFamily="34" charset="0"/>
              <a:buChar char="•"/>
            </a:pPr>
            <a:r>
              <a:rPr lang="en-US" sz="1200" dirty="0">
                <a:solidFill>
                  <a:srgbClr val="292929"/>
                </a:solidFill>
              </a:rPr>
              <a:t>Files uploaded in the research appendix folders do NOT count toward the 50-page limit.</a:t>
            </a:r>
          </a:p>
          <a:p>
            <a:pPr marL="471488" lvl="1" indent="-128588" defTabSz="342900">
              <a:buFont typeface="Arial" panose="020B0604020202020204" pitchFamily="34" charset="0"/>
              <a:buChar char="•"/>
            </a:pPr>
            <a:r>
              <a:rPr lang="en-US" sz="1200" dirty="0">
                <a:solidFill>
                  <a:srgbClr val="292929"/>
                </a:solidFill>
              </a:rPr>
              <a:t>You can hyperlink to the appendix folders.</a:t>
            </a:r>
          </a:p>
        </p:txBody>
      </p:sp>
      <p:cxnSp>
        <p:nvCxnSpPr>
          <p:cNvPr id="5" name="Straight Arrow Connector 4"/>
          <p:cNvCxnSpPr/>
          <p:nvPr/>
        </p:nvCxnSpPr>
        <p:spPr>
          <a:xfrm flipH="1">
            <a:off x="5377667" y="3460640"/>
            <a:ext cx="210493" cy="2791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74" t="16241"/>
          <a:stretch/>
        </p:blipFill>
        <p:spPr bwMode="auto">
          <a:xfrm>
            <a:off x="579264" y="3213712"/>
            <a:ext cx="1447800" cy="9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8748" r="3095"/>
          <a:stretch/>
        </p:blipFill>
        <p:spPr>
          <a:xfrm>
            <a:off x="2179242" y="3836965"/>
            <a:ext cx="3196925" cy="2400692"/>
          </a:xfrm>
          <a:prstGeom prst="rect">
            <a:avLst/>
          </a:prstGeom>
        </p:spPr>
      </p:pic>
      <p:pic>
        <p:nvPicPr>
          <p:cNvPr id="3" name="Picture 2"/>
          <p:cNvPicPr>
            <a:picLocks noChangeAspect="1"/>
          </p:cNvPicPr>
          <p:nvPr/>
        </p:nvPicPr>
        <p:blipFill>
          <a:blip r:embed="rId6"/>
          <a:stretch>
            <a:fillRect/>
          </a:stretch>
        </p:blipFill>
        <p:spPr>
          <a:xfrm>
            <a:off x="7778944" y="6553516"/>
            <a:ext cx="1274174" cy="231668"/>
          </a:xfrm>
          <a:prstGeom prst="rect">
            <a:avLst/>
          </a:prstGeom>
        </p:spPr>
      </p:pic>
    </p:spTree>
    <p:extLst>
      <p:ext uri="{BB962C8B-B14F-4D97-AF65-F5344CB8AC3E}">
        <p14:creationId xmlns:p14="http://schemas.microsoft.com/office/powerpoint/2010/main" val="260672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27" y="338995"/>
            <a:ext cx="8004391" cy="638906"/>
          </a:xfrm>
        </p:spPr>
        <p:txBody>
          <a:bodyPr>
            <a:noAutofit/>
          </a:bodyPr>
          <a:lstStyle/>
          <a:p>
            <a:r>
              <a:rPr lang="en-US" sz="4000" b="1" dirty="0" smtClean="0">
                <a:solidFill>
                  <a:schemeClr val="tx1"/>
                </a:solidFill>
              </a:rPr>
              <a:t>Teaching</a:t>
            </a:r>
            <a:endParaRPr lang="en-US" sz="4000" b="1" dirty="0">
              <a:solidFill>
                <a:schemeClr val="tx1"/>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19113" y="1241081"/>
            <a:ext cx="8015287" cy="3609075"/>
          </a:xfrm>
        </p:spPr>
      </p:pic>
      <p:sp>
        <p:nvSpPr>
          <p:cNvPr id="8" name="TextBox 7"/>
          <p:cNvSpPr txBox="1"/>
          <p:nvPr/>
        </p:nvSpPr>
        <p:spPr>
          <a:xfrm>
            <a:off x="5434932" y="2527280"/>
            <a:ext cx="3582068" cy="3970318"/>
          </a:xfrm>
          <a:prstGeom prst="rect">
            <a:avLst/>
          </a:prstGeom>
          <a:noFill/>
        </p:spPr>
        <p:txBody>
          <a:bodyPr wrap="square" rtlCol="0">
            <a:spAutoFit/>
          </a:bodyPr>
          <a:lstStyle/>
          <a:p>
            <a:pPr defTabSz="457200"/>
            <a:r>
              <a:rPr lang="en-US" sz="1200" b="1" dirty="0" smtClean="0">
                <a:solidFill>
                  <a:srgbClr val="0070C0"/>
                </a:solidFill>
              </a:rPr>
              <a:t>Teaching Folder Contents:</a:t>
            </a:r>
          </a:p>
          <a:p>
            <a:pPr marL="171450" indent="-171450" defTabSz="457200">
              <a:buFont typeface="Arial" panose="020B0604020202020204" pitchFamily="34" charset="0"/>
              <a:buChar char="•"/>
            </a:pPr>
            <a:r>
              <a:rPr lang="en-US" sz="1200" b="1" dirty="0">
                <a:solidFill>
                  <a:srgbClr val="292929"/>
                </a:solidFill>
              </a:rPr>
              <a:t>Teaching: </a:t>
            </a:r>
            <a:r>
              <a:rPr lang="en-US" sz="1200" dirty="0" smtClean="0">
                <a:solidFill>
                  <a:srgbClr val="292929"/>
                </a:solidFill>
              </a:rPr>
              <a:t>Candidate will </a:t>
            </a:r>
            <a:r>
              <a:rPr lang="en-US" sz="1200" dirty="0">
                <a:solidFill>
                  <a:srgbClr val="292929"/>
                </a:solidFill>
              </a:rPr>
              <a:t>upload their evidence </a:t>
            </a:r>
            <a:r>
              <a:rPr lang="en-US" sz="1200" dirty="0" smtClean="0">
                <a:solidFill>
                  <a:srgbClr val="292929"/>
                </a:solidFill>
              </a:rPr>
              <a:t>in appropriate </a:t>
            </a:r>
            <a:r>
              <a:rPr lang="en-US" sz="1200" dirty="0">
                <a:solidFill>
                  <a:srgbClr val="292929"/>
                </a:solidFill>
              </a:rPr>
              <a:t>subfolders.  </a:t>
            </a:r>
            <a:endParaRPr lang="en-US" sz="1200" dirty="0" smtClean="0">
              <a:solidFill>
                <a:srgbClr val="292929"/>
              </a:solidFill>
            </a:endParaRPr>
          </a:p>
          <a:p>
            <a:pPr marL="628650" lvl="1" indent="-171450" defTabSz="457200">
              <a:buFont typeface="Arial" panose="020B0604020202020204" pitchFamily="34" charset="0"/>
              <a:buChar char="•"/>
            </a:pPr>
            <a:r>
              <a:rPr lang="en-US" sz="1200" dirty="0" smtClean="0">
                <a:solidFill>
                  <a:srgbClr val="292929"/>
                </a:solidFill>
              </a:rPr>
              <a:t>Faculty </a:t>
            </a:r>
            <a:r>
              <a:rPr lang="en-US" sz="1200" dirty="0">
                <a:solidFill>
                  <a:srgbClr val="292929"/>
                </a:solidFill>
              </a:rPr>
              <a:t>for whom teaching is not required will </a:t>
            </a:r>
            <a:r>
              <a:rPr lang="en-US" sz="1200" b="1" dirty="0">
                <a:solidFill>
                  <a:srgbClr val="292929"/>
                </a:solidFill>
              </a:rPr>
              <a:t>not </a:t>
            </a:r>
            <a:r>
              <a:rPr lang="en-US" sz="1200" dirty="0">
                <a:solidFill>
                  <a:srgbClr val="292929"/>
                </a:solidFill>
              </a:rPr>
              <a:t>have materials to upload in </a:t>
            </a:r>
            <a:r>
              <a:rPr lang="en-US" sz="1200" dirty="0" smtClean="0">
                <a:solidFill>
                  <a:srgbClr val="292929"/>
                </a:solidFill>
              </a:rPr>
              <a:t>folder.</a:t>
            </a:r>
          </a:p>
          <a:p>
            <a:pPr marL="628650" lvl="1" indent="-171450" defTabSz="457200">
              <a:buFont typeface="Arial" panose="020B0604020202020204" pitchFamily="34" charset="0"/>
              <a:buChar char="•"/>
            </a:pPr>
            <a:r>
              <a:rPr lang="en-US" sz="1200" dirty="0" smtClean="0">
                <a:solidFill>
                  <a:srgbClr val="292929"/>
                </a:solidFill>
              </a:rPr>
              <a:t>Subfolders </a:t>
            </a:r>
            <a:r>
              <a:rPr lang="en-US" sz="1200" dirty="0">
                <a:solidFill>
                  <a:srgbClr val="292929"/>
                </a:solidFill>
              </a:rPr>
              <a:t>that do not apply to candidate’s case should be left </a:t>
            </a:r>
            <a:r>
              <a:rPr lang="en-US" sz="1200" dirty="0" smtClean="0">
                <a:solidFill>
                  <a:srgbClr val="292929"/>
                </a:solidFill>
              </a:rPr>
              <a:t>empty.</a:t>
            </a:r>
          </a:p>
          <a:p>
            <a:pPr marL="628650" lvl="1" indent="-171450" defTabSz="457200">
              <a:buFont typeface="Arial" panose="020B0604020202020204" pitchFamily="34" charset="0"/>
              <a:buChar char="•"/>
            </a:pPr>
            <a:r>
              <a:rPr lang="en-US" sz="1200" dirty="0" smtClean="0">
                <a:solidFill>
                  <a:srgbClr val="292929"/>
                </a:solidFill>
              </a:rPr>
              <a:t>If </a:t>
            </a:r>
            <a:r>
              <a:rPr lang="en-US" sz="1200" dirty="0">
                <a:solidFill>
                  <a:srgbClr val="292929"/>
                </a:solidFill>
              </a:rPr>
              <a:t>candidate cannot find a subfolder with desired title, upload to any section and name file clearly.</a:t>
            </a:r>
          </a:p>
          <a:p>
            <a:pPr marL="628650" lvl="1" indent="-171450" defTabSz="457200">
              <a:buFont typeface="Arial" panose="020B0604020202020204" pitchFamily="34" charset="0"/>
              <a:buChar char="•"/>
            </a:pPr>
            <a:r>
              <a:rPr lang="en-US" sz="1200" dirty="0" smtClean="0">
                <a:solidFill>
                  <a:srgbClr val="292929"/>
                </a:solidFill>
              </a:rPr>
              <a:t>Files uploaded </a:t>
            </a:r>
            <a:r>
              <a:rPr lang="en-US" sz="1200" dirty="0">
                <a:solidFill>
                  <a:srgbClr val="292929"/>
                </a:solidFill>
              </a:rPr>
              <a:t>in this section </a:t>
            </a:r>
            <a:r>
              <a:rPr lang="en-US" sz="1200" dirty="0" smtClean="0">
                <a:solidFill>
                  <a:srgbClr val="292929"/>
                </a:solidFill>
              </a:rPr>
              <a:t>count toward </a:t>
            </a:r>
            <a:r>
              <a:rPr lang="en-US" sz="1200" dirty="0">
                <a:solidFill>
                  <a:srgbClr val="292929"/>
                </a:solidFill>
              </a:rPr>
              <a:t>the 50-page limit</a:t>
            </a:r>
            <a:r>
              <a:rPr lang="en-US" sz="1200" dirty="0" smtClean="0">
                <a:solidFill>
                  <a:srgbClr val="292929"/>
                </a:solidFill>
              </a:rPr>
              <a:t>.</a:t>
            </a:r>
            <a:endParaRPr lang="en-US" sz="1200" dirty="0" smtClean="0">
              <a:solidFill>
                <a:srgbClr val="C00000"/>
              </a:solidFill>
            </a:endParaRPr>
          </a:p>
          <a:p>
            <a:pPr marL="171450" indent="-171450" defTabSz="457200">
              <a:buFont typeface="Arial" panose="020B0604020202020204" pitchFamily="34" charset="0"/>
              <a:buChar char="•"/>
            </a:pPr>
            <a:r>
              <a:rPr lang="en-US" sz="1200" dirty="0">
                <a:solidFill>
                  <a:srgbClr val="292929"/>
                </a:solidFill>
              </a:rPr>
              <a:t>Utilize the </a:t>
            </a:r>
            <a:r>
              <a:rPr lang="en-US" sz="1200" dirty="0" smtClean="0">
                <a:solidFill>
                  <a:srgbClr val="292929"/>
                </a:solidFill>
              </a:rPr>
              <a:t>Teaching </a:t>
            </a:r>
            <a:r>
              <a:rPr lang="en-US" sz="1200" dirty="0">
                <a:solidFill>
                  <a:srgbClr val="292929"/>
                </a:solidFill>
              </a:rPr>
              <a:t>Appendices to provide evidence to support assertions in the </a:t>
            </a:r>
            <a:r>
              <a:rPr lang="en-US" sz="1200" dirty="0" smtClean="0">
                <a:solidFill>
                  <a:srgbClr val="292929"/>
                </a:solidFill>
              </a:rPr>
              <a:t> teaching folders.</a:t>
            </a:r>
            <a:endParaRPr lang="en-US" sz="1200" dirty="0">
              <a:solidFill>
                <a:srgbClr val="292929"/>
              </a:solidFill>
            </a:endParaRPr>
          </a:p>
          <a:p>
            <a:pPr marL="628650" lvl="1" indent="-171450" defTabSz="457200">
              <a:buFont typeface="Arial" panose="020B0604020202020204" pitchFamily="34" charset="0"/>
              <a:buChar char="•"/>
            </a:pPr>
            <a:r>
              <a:rPr lang="en-US" sz="1200" dirty="0">
                <a:solidFill>
                  <a:srgbClr val="292929"/>
                </a:solidFill>
              </a:rPr>
              <a:t>Files uploaded in the </a:t>
            </a:r>
            <a:r>
              <a:rPr lang="en-US" sz="1200" dirty="0" smtClean="0">
                <a:solidFill>
                  <a:srgbClr val="292929"/>
                </a:solidFill>
              </a:rPr>
              <a:t>teaching </a:t>
            </a:r>
            <a:r>
              <a:rPr lang="en-US" sz="1200" dirty="0">
                <a:solidFill>
                  <a:srgbClr val="292929"/>
                </a:solidFill>
              </a:rPr>
              <a:t>appendix folders do NOT count toward the 50-page limit</a:t>
            </a:r>
            <a:r>
              <a:rPr lang="en-US" sz="1200" dirty="0" smtClean="0">
                <a:solidFill>
                  <a:srgbClr val="292929"/>
                </a:solidFill>
              </a:rPr>
              <a:t>.</a:t>
            </a:r>
          </a:p>
          <a:p>
            <a:pPr marL="628650" lvl="1" indent="-171450" defTabSz="457200">
              <a:buFont typeface="Arial" panose="020B0604020202020204" pitchFamily="34" charset="0"/>
              <a:buChar char="•"/>
            </a:pPr>
            <a:r>
              <a:rPr lang="en-US" sz="1200" dirty="0">
                <a:solidFill>
                  <a:srgbClr val="292929"/>
                </a:solidFill>
              </a:rPr>
              <a:t>You can hyperlink to the appendix folders</a:t>
            </a:r>
            <a:r>
              <a:rPr lang="en-US" sz="1200" dirty="0" smtClean="0">
                <a:solidFill>
                  <a:srgbClr val="292929"/>
                </a:solidFill>
              </a:rPr>
              <a:t>.</a:t>
            </a:r>
            <a:endParaRPr lang="en-US" sz="1200" dirty="0">
              <a:solidFill>
                <a:srgbClr val="292929"/>
              </a:solidFill>
            </a:endParaRPr>
          </a:p>
        </p:txBody>
      </p:sp>
      <p:cxnSp>
        <p:nvCxnSpPr>
          <p:cNvPr id="7" name="Straight Arrow Connector 6"/>
          <p:cNvCxnSpPr/>
          <p:nvPr/>
        </p:nvCxnSpPr>
        <p:spPr>
          <a:xfrm flipH="1">
            <a:off x="5368035" y="3059108"/>
            <a:ext cx="177133" cy="4179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526" t="6011"/>
          <a:stretch/>
        </p:blipFill>
        <p:spPr>
          <a:xfrm>
            <a:off x="790113" y="3311371"/>
            <a:ext cx="1419687" cy="148922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3461" b="2923"/>
          <a:stretch/>
        </p:blipFill>
        <p:spPr>
          <a:xfrm>
            <a:off x="2341521" y="3713374"/>
            <a:ext cx="3093411" cy="2332320"/>
          </a:xfrm>
          <a:prstGeom prst="rect">
            <a:avLst/>
          </a:prstGeom>
        </p:spPr>
      </p:pic>
      <p:pic>
        <p:nvPicPr>
          <p:cNvPr id="6" name="Picture 5"/>
          <p:cNvPicPr>
            <a:picLocks noChangeAspect="1"/>
          </p:cNvPicPr>
          <p:nvPr/>
        </p:nvPicPr>
        <p:blipFill>
          <a:blip r:embed="rId6"/>
          <a:stretch>
            <a:fillRect/>
          </a:stretch>
        </p:blipFill>
        <p:spPr>
          <a:xfrm>
            <a:off x="7805577" y="6515354"/>
            <a:ext cx="1274174" cy="231668"/>
          </a:xfrm>
          <a:prstGeom prst="rect">
            <a:avLst/>
          </a:prstGeom>
        </p:spPr>
      </p:pic>
    </p:spTree>
    <p:extLst>
      <p:ext uri="{BB962C8B-B14F-4D97-AF65-F5344CB8AC3E}">
        <p14:creationId xmlns:p14="http://schemas.microsoft.com/office/powerpoint/2010/main" val="1487829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27" y="275495"/>
            <a:ext cx="8004391" cy="638906"/>
          </a:xfrm>
        </p:spPr>
        <p:txBody>
          <a:bodyPr>
            <a:noAutofit/>
          </a:bodyPr>
          <a:lstStyle/>
          <a:p>
            <a:r>
              <a:rPr lang="en-US" sz="4000" b="1" dirty="0" smtClean="0">
                <a:solidFill>
                  <a:schemeClr val="tx1"/>
                </a:solidFill>
              </a:rPr>
              <a:t>Service</a:t>
            </a:r>
            <a:endParaRPr lang="en-US" sz="4000" b="1" dirty="0">
              <a:solidFill>
                <a:schemeClr val="tx1"/>
              </a:solidFill>
            </a:endParaRP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113" y="1151816"/>
            <a:ext cx="8015287" cy="2644606"/>
          </a:xfrm>
        </p:spPr>
      </p:pic>
      <p:sp>
        <p:nvSpPr>
          <p:cNvPr id="10" name="TextBox 9"/>
          <p:cNvSpPr txBox="1"/>
          <p:nvPr/>
        </p:nvSpPr>
        <p:spPr>
          <a:xfrm>
            <a:off x="5548236" y="2386548"/>
            <a:ext cx="3460592" cy="3785652"/>
          </a:xfrm>
          <a:prstGeom prst="rect">
            <a:avLst/>
          </a:prstGeom>
          <a:noFill/>
        </p:spPr>
        <p:txBody>
          <a:bodyPr wrap="square" rtlCol="0">
            <a:spAutoFit/>
          </a:bodyPr>
          <a:lstStyle/>
          <a:p>
            <a:pPr defTabSz="457200"/>
            <a:r>
              <a:rPr lang="en-US" sz="1200" b="1" dirty="0" smtClean="0">
                <a:solidFill>
                  <a:srgbClr val="0070C0"/>
                </a:solidFill>
              </a:rPr>
              <a:t>Service Folder Contents:</a:t>
            </a:r>
          </a:p>
          <a:p>
            <a:pPr marL="171450" indent="-171450" defTabSz="457200">
              <a:buFont typeface="Arial" panose="020B0604020202020204" pitchFamily="34" charset="0"/>
              <a:buChar char="•"/>
            </a:pPr>
            <a:r>
              <a:rPr lang="en-US" sz="1200" b="1" dirty="0">
                <a:solidFill>
                  <a:srgbClr val="292929"/>
                </a:solidFill>
              </a:rPr>
              <a:t>Service/Engagement: </a:t>
            </a:r>
            <a:r>
              <a:rPr lang="en-US" sz="1200" dirty="0">
                <a:solidFill>
                  <a:srgbClr val="292929"/>
                </a:solidFill>
              </a:rPr>
              <a:t>Candidate will upload their evidence </a:t>
            </a:r>
            <a:r>
              <a:rPr lang="en-US" sz="1200" dirty="0" smtClean="0">
                <a:solidFill>
                  <a:srgbClr val="292929"/>
                </a:solidFill>
              </a:rPr>
              <a:t>in appropriate </a:t>
            </a:r>
            <a:r>
              <a:rPr lang="en-US" sz="1200" dirty="0">
                <a:solidFill>
                  <a:srgbClr val="292929"/>
                </a:solidFill>
              </a:rPr>
              <a:t>subfolders.  </a:t>
            </a:r>
            <a:endParaRPr lang="en-US" sz="1200" dirty="0" smtClean="0">
              <a:solidFill>
                <a:srgbClr val="292929"/>
              </a:solidFill>
            </a:endParaRPr>
          </a:p>
          <a:p>
            <a:pPr marL="628650" lvl="1" indent="-171450" defTabSz="457200">
              <a:buFont typeface="Arial" panose="020B0604020202020204" pitchFamily="34" charset="0"/>
              <a:buChar char="•"/>
            </a:pPr>
            <a:r>
              <a:rPr lang="en-US" sz="1200" dirty="0" smtClean="0">
                <a:solidFill>
                  <a:srgbClr val="292929"/>
                </a:solidFill>
              </a:rPr>
              <a:t>Faculty </a:t>
            </a:r>
            <a:r>
              <a:rPr lang="en-US" sz="1200" dirty="0">
                <a:solidFill>
                  <a:srgbClr val="292929"/>
                </a:solidFill>
              </a:rPr>
              <a:t>for whom service is not </a:t>
            </a:r>
            <a:r>
              <a:rPr lang="en-US" sz="1200" dirty="0" smtClean="0">
                <a:solidFill>
                  <a:srgbClr val="292929"/>
                </a:solidFill>
              </a:rPr>
              <a:t> </a:t>
            </a:r>
            <a:r>
              <a:rPr lang="en-US" sz="1200" dirty="0">
                <a:solidFill>
                  <a:srgbClr val="292929"/>
                </a:solidFill>
              </a:rPr>
              <a:t>required will not have materials to upload </a:t>
            </a:r>
            <a:r>
              <a:rPr lang="en-US" sz="1200" dirty="0" smtClean="0">
                <a:solidFill>
                  <a:srgbClr val="292929"/>
                </a:solidFill>
              </a:rPr>
              <a:t>in </a:t>
            </a:r>
            <a:r>
              <a:rPr lang="en-US" sz="1200" dirty="0">
                <a:solidFill>
                  <a:srgbClr val="292929"/>
                </a:solidFill>
              </a:rPr>
              <a:t>folder.</a:t>
            </a:r>
          </a:p>
          <a:p>
            <a:pPr marL="628650" lvl="1" indent="-171450" defTabSz="457200">
              <a:buFont typeface="Arial" panose="020B0604020202020204" pitchFamily="34" charset="0"/>
              <a:buChar char="•"/>
            </a:pPr>
            <a:r>
              <a:rPr lang="en-US" sz="1200" dirty="0" smtClean="0">
                <a:solidFill>
                  <a:srgbClr val="292929"/>
                </a:solidFill>
              </a:rPr>
              <a:t>Subfolders </a:t>
            </a:r>
            <a:r>
              <a:rPr lang="en-US" sz="1200" dirty="0">
                <a:solidFill>
                  <a:srgbClr val="292929"/>
                </a:solidFill>
              </a:rPr>
              <a:t>that do not apply to candidate’s case should be left empty.  </a:t>
            </a:r>
            <a:endParaRPr lang="en-US" sz="1200" dirty="0" smtClean="0">
              <a:solidFill>
                <a:srgbClr val="292929"/>
              </a:solidFill>
            </a:endParaRPr>
          </a:p>
          <a:p>
            <a:pPr marL="628650" lvl="1" indent="-171450" defTabSz="457200">
              <a:buFont typeface="Arial" panose="020B0604020202020204" pitchFamily="34" charset="0"/>
              <a:buChar char="•"/>
            </a:pPr>
            <a:r>
              <a:rPr lang="en-US" sz="1200" dirty="0" smtClean="0">
                <a:solidFill>
                  <a:srgbClr val="292929"/>
                </a:solidFill>
              </a:rPr>
              <a:t>If </a:t>
            </a:r>
            <a:r>
              <a:rPr lang="en-US" sz="1200" dirty="0">
                <a:solidFill>
                  <a:srgbClr val="292929"/>
                </a:solidFill>
              </a:rPr>
              <a:t>candidate cannot find a subfolder with desired title, upload to any section and name file clearly</a:t>
            </a:r>
            <a:r>
              <a:rPr lang="en-US" sz="1200" dirty="0" smtClean="0">
                <a:solidFill>
                  <a:srgbClr val="292929"/>
                </a:solidFill>
              </a:rPr>
              <a:t>.</a:t>
            </a:r>
          </a:p>
          <a:p>
            <a:pPr marL="628650" lvl="1" indent="-171450" defTabSz="457200">
              <a:buFont typeface="Arial" panose="020B0604020202020204" pitchFamily="34" charset="0"/>
              <a:buChar char="•"/>
            </a:pPr>
            <a:r>
              <a:rPr lang="en-US" sz="1200" dirty="0" smtClean="0">
                <a:solidFill>
                  <a:srgbClr val="292929"/>
                </a:solidFill>
              </a:rPr>
              <a:t>Files uploaded </a:t>
            </a:r>
            <a:r>
              <a:rPr lang="en-US" sz="1200" dirty="0">
                <a:solidFill>
                  <a:srgbClr val="292929"/>
                </a:solidFill>
              </a:rPr>
              <a:t>in this section </a:t>
            </a:r>
            <a:r>
              <a:rPr lang="en-US" sz="1200" dirty="0" smtClean="0">
                <a:solidFill>
                  <a:srgbClr val="292929"/>
                </a:solidFill>
              </a:rPr>
              <a:t>count toward </a:t>
            </a:r>
            <a:r>
              <a:rPr lang="en-US" sz="1200" dirty="0">
                <a:solidFill>
                  <a:srgbClr val="292929"/>
                </a:solidFill>
              </a:rPr>
              <a:t>the 50-page limit</a:t>
            </a:r>
            <a:r>
              <a:rPr lang="en-US" sz="1200" dirty="0" smtClean="0">
                <a:solidFill>
                  <a:srgbClr val="292929"/>
                </a:solidFill>
              </a:rPr>
              <a:t>.</a:t>
            </a:r>
          </a:p>
          <a:p>
            <a:pPr marL="171450" indent="-171450" defTabSz="457200">
              <a:buFont typeface="Arial" panose="020B0604020202020204" pitchFamily="34" charset="0"/>
              <a:buChar char="•"/>
            </a:pPr>
            <a:r>
              <a:rPr lang="en-US" sz="1200" dirty="0">
                <a:solidFill>
                  <a:srgbClr val="292929"/>
                </a:solidFill>
              </a:rPr>
              <a:t>Utilize the </a:t>
            </a:r>
            <a:r>
              <a:rPr lang="en-US" sz="1200" dirty="0" smtClean="0">
                <a:solidFill>
                  <a:srgbClr val="292929"/>
                </a:solidFill>
              </a:rPr>
              <a:t>Service </a:t>
            </a:r>
            <a:r>
              <a:rPr lang="en-US" sz="1200" dirty="0">
                <a:solidFill>
                  <a:srgbClr val="292929"/>
                </a:solidFill>
              </a:rPr>
              <a:t>Appendices to provide evidence to support assertions in the </a:t>
            </a:r>
            <a:r>
              <a:rPr lang="en-US" sz="1200" dirty="0" smtClean="0">
                <a:solidFill>
                  <a:srgbClr val="292929"/>
                </a:solidFill>
              </a:rPr>
              <a:t>service </a:t>
            </a:r>
            <a:r>
              <a:rPr lang="en-US" sz="1200" dirty="0">
                <a:solidFill>
                  <a:srgbClr val="292929"/>
                </a:solidFill>
              </a:rPr>
              <a:t>folders.</a:t>
            </a:r>
          </a:p>
          <a:p>
            <a:pPr marL="628650" lvl="1" indent="-171450" defTabSz="457200">
              <a:buFont typeface="Arial" panose="020B0604020202020204" pitchFamily="34" charset="0"/>
              <a:buChar char="•"/>
            </a:pPr>
            <a:r>
              <a:rPr lang="en-US" sz="1200" dirty="0">
                <a:solidFill>
                  <a:srgbClr val="292929"/>
                </a:solidFill>
              </a:rPr>
              <a:t>Files uploaded in the </a:t>
            </a:r>
            <a:r>
              <a:rPr lang="en-US" sz="1200" dirty="0" smtClean="0">
                <a:solidFill>
                  <a:srgbClr val="292929"/>
                </a:solidFill>
              </a:rPr>
              <a:t>service </a:t>
            </a:r>
            <a:r>
              <a:rPr lang="en-US" sz="1200" dirty="0">
                <a:solidFill>
                  <a:srgbClr val="292929"/>
                </a:solidFill>
              </a:rPr>
              <a:t>appendix folders do NOT count toward the 50-page limit</a:t>
            </a:r>
            <a:r>
              <a:rPr lang="en-US" sz="1200" dirty="0" smtClean="0">
                <a:solidFill>
                  <a:srgbClr val="292929"/>
                </a:solidFill>
              </a:rPr>
              <a:t>.</a:t>
            </a:r>
          </a:p>
          <a:p>
            <a:pPr marL="628650" lvl="1" indent="-171450" defTabSz="457200">
              <a:buFont typeface="Arial" panose="020B0604020202020204" pitchFamily="34" charset="0"/>
              <a:buChar char="•"/>
            </a:pPr>
            <a:r>
              <a:rPr lang="en-US" sz="1200" dirty="0">
                <a:solidFill>
                  <a:srgbClr val="292929"/>
                </a:solidFill>
              </a:rPr>
              <a:t>You can hyperlink to the appendix folders.</a:t>
            </a:r>
          </a:p>
          <a:p>
            <a:pPr lvl="1" defTabSz="457200"/>
            <a:endParaRPr lang="en-US" sz="1200" dirty="0" smtClean="0">
              <a:solidFill>
                <a:srgbClr val="292929"/>
              </a:solidFill>
            </a:endParaRPr>
          </a:p>
        </p:txBody>
      </p:sp>
      <p:cxnSp>
        <p:nvCxnSpPr>
          <p:cNvPr id="6" name="Straight Arrow Connector 5"/>
          <p:cNvCxnSpPr/>
          <p:nvPr/>
        </p:nvCxnSpPr>
        <p:spPr>
          <a:xfrm flipH="1">
            <a:off x="5373137" y="2804754"/>
            <a:ext cx="175099" cy="453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09721"/>
            <a:ext cx="1752599" cy="1297192"/>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608" t="3800"/>
          <a:stretch/>
        </p:blipFill>
        <p:spPr>
          <a:xfrm>
            <a:off x="2244570" y="3680144"/>
            <a:ext cx="3268895" cy="2232384"/>
          </a:xfrm>
          <a:prstGeom prst="rect">
            <a:avLst/>
          </a:prstGeom>
        </p:spPr>
      </p:pic>
      <p:pic>
        <p:nvPicPr>
          <p:cNvPr id="5" name="Picture 4"/>
          <p:cNvPicPr>
            <a:picLocks noChangeAspect="1"/>
          </p:cNvPicPr>
          <p:nvPr/>
        </p:nvPicPr>
        <p:blipFill>
          <a:blip r:embed="rId6"/>
          <a:stretch>
            <a:fillRect/>
          </a:stretch>
        </p:blipFill>
        <p:spPr>
          <a:xfrm>
            <a:off x="7734654" y="6535760"/>
            <a:ext cx="1274174" cy="231668"/>
          </a:xfrm>
          <a:prstGeom prst="rect">
            <a:avLst/>
          </a:prstGeom>
        </p:spPr>
      </p:pic>
    </p:spTree>
    <p:extLst>
      <p:ext uri="{BB962C8B-B14F-4D97-AF65-F5344CB8AC3E}">
        <p14:creationId xmlns:p14="http://schemas.microsoft.com/office/powerpoint/2010/main" val="3389084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p:txBody>
          <a:bodyPr>
            <a:noAutofit/>
          </a:bodyPr>
          <a:lstStyle/>
          <a:p>
            <a:pPr eaLnBrk="1" hangingPunct="1"/>
            <a:r>
              <a:rPr lang="en-US" altLang="en-US" sz="3600" b="1" cap="all" dirty="0" smtClean="0">
                <a:solidFill>
                  <a:schemeClr val="tx1"/>
                </a:solidFill>
              </a:rPr>
              <a:t>CANDIDATE </a:t>
            </a:r>
            <a:r>
              <a:rPr lang="en-US" altLang="en-US" sz="3600" b="1" cap="all" dirty="0" smtClean="0">
                <a:solidFill>
                  <a:schemeClr val="tx1"/>
                </a:solidFill>
              </a:rPr>
              <a:t>Hyperlinking</a:t>
            </a:r>
          </a:p>
        </p:txBody>
      </p:sp>
      <p:sp>
        <p:nvSpPr>
          <p:cNvPr id="6" name="Content Placeholder 5"/>
          <p:cNvSpPr>
            <a:spLocks noGrp="1"/>
          </p:cNvSpPr>
          <p:nvPr>
            <p:ph idx="1"/>
          </p:nvPr>
        </p:nvSpPr>
        <p:spPr>
          <a:xfrm>
            <a:off x="518823" y="1647721"/>
            <a:ext cx="8278947" cy="4119802"/>
          </a:xfrm>
        </p:spPr>
        <p:txBody>
          <a:bodyPr>
            <a:normAutofit/>
          </a:bodyPr>
          <a:lstStyle/>
          <a:p>
            <a:pPr marL="0" indent="0">
              <a:spcAft>
                <a:spcPts val="0"/>
              </a:spcAft>
              <a:buNone/>
            </a:pPr>
            <a:r>
              <a:rPr lang="en-US" sz="2600" dirty="0">
                <a:solidFill>
                  <a:schemeClr val="tx1"/>
                </a:solidFill>
              </a:rPr>
              <a:t>Embedding URLs – Linking 2 </a:t>
            </a:r>
            <a:r>
              <a:rPr lang="en-US" sz="2600" dirty="0" smtClean="0">
                <a:solidFill>
                  <a:schemeClr val="tx1"/>
                </a:solidFill>
              </a:rPr>
              <a:t>Documents</a:t>
            </a:r>
          </a:p>
          <a:p>
            <a:pPr marL="457200" indent="-457200">
              <a:spcAft>
                <a:spcPts val="0"/>
              </a:spcAft>
              <a:buFont typeface="Arial" panose="020B0604020202020204" pitchFamily="34" charset="0"/>
              <a:buChar char="•"/>
            </a:pPr>
            <a:r>
              <a:rPr lang="en-US" sz="2200" dirty="0" smtClean="0">
                <a:solidFill>
                  <a:schemeClr val="tx1"/>
                </a:solidFill>
              </a:rPr>
              <a:t>Within </a:t>
            </a:r>
            <a:r>
              <a:rPr lang="en-US" sz="2200" dirty="0">
                <a:solidFill>
                  <a:schemeClr val="tx1"/>
                </a:solidFill>
              </a:rPr>
              <a:t>a file, you may </a:t>
            </a:r>
            <a:r>
              <a:rPr lang="en-US" sz="2200" dirty="0" smtClean="0">
                <a:solidFill>
                  <a:schemeClr val="tx1"/>
                </a:solidFill>
              </a:rPr>
              <a:t>want </a:t>
            </a:r>
            <a:r>
              <a:rPr lang="en-US" sz="2200" dirty="0">
                <a:solidFill>
                  <a:schemeClr val="tx1"/>
                </a:solidFill>
              </a:rPr>
              <a:t>to </a:t>
            </a:r>
            <a:r>
              <a:rPr lang="en-US" sz="2200" dirty="0" smtClean="0">
                <a:solidFill>
                  <a:schemeClr val="tx1"/>
                </a:solidFill>
              </a:rPr>
              <a:t>point reviewers </a:t>
            </a:r>
            <a:r>
              <a:rPr lang="en-US" sz="2200" dirty="0">
                <a:solidFill>
                  <a:schemeClr val="tx1"/>
                </a:solidFill>
              </a:rPr>
              <a:t>to another document/file in your dossier. </a:t>
            </a:r>
            <a:r>
              <a:rPr lang="en-US" sz="2200" dirty="0" smtClean="0">
                <a:solidFill>
                  <a:schemeClr val="tx1"/>
                </a:solidFill>
              </a:rPr>
              <a:t>Via </a:t>
            </a:r>
            <a:r>
              <a:rPr lang="en-US" sz="2200" dirty="0">
                <a:solidFill>
                  <a:schemeClr val="tx1"/>
                </a:solidFill>
              </a:rPr>
              <a:t>the copy </a:t>
            </a:r>
            <a:r>
              <a:rPr lang="en-US" sz="2200" dirty="0" smtClean="0">
                <a:solidFill>
                  <a:schemeClr val="tx1"/>
                </a:solidFill>
              </a:rPr>
              <a:t>URL feature</a:t>
            </a:r>
            <a:r>
              <a:rPr lang="en-US" sz="2200" dirty="0">
                <a:solidFill>
                  <a:schemeClr val="tx1"/>
                </a:solidFill>
              </a:rPr>
              <a:t>, you can embed the link to the </a:t>
            </a:r>
            <a:r>
              <a:rPr lang="en-US" sz="2200" dirty="0" smtClean="0">
                <a:solidFill>
                  <a:schemeClr val="tx1"/>
                </a:solidFill>
              </a:rPr>
              <a:t>document </a:t>
            </a:r>
            <a:r>
              <a:rPr lang="en-US" sz="2200" dirty="0">
                <a:solidFill>
                  <a:schemeClr val="tx1"/>
                </a:solidFill>
              </a:rPr>
              <a:t>directly in your statement so reviewers can </a:t>
            </a:r>
            <a:r>
              <a:rPr lang="en-US" sz="2200" dirty="0" smtClean="0">
                <a:solidFill>
                  <a:schemeClr val="tx1"/>
                </a:solidFill>
              </a:rPr>
              <a:t>easily access it.</a:t>
            </a:r>
          </a:p>
          <a:p>
            <a:pPr marL="457200" indent="-457200">
              <a:spcAft>
                <a:spcPts val="0"/>
              </a:spcAft>
              <a:buFont typeface="Arial" panose="020B0604020202020204" pitchFamily="34" charset="0"/>
              <a:buChar char="•"/>
            </a:pPr>
            <a:r>
              <a:rPr lang="en-US" sz="2200" dirty="0" smtClean="0">
                <a:solidFill>
                  <a:schemeClr val="tx1"/>
                </a:solidFill>
              </a:rPr>
              <a:t>Select </a:t>
            </a:r>
            <a:r>
              <a:rPr lang="en-US" sz="2200" dirty="0">
                <a:solidFill>
                  <a:schemeClr val="tx1"/>
                </a:solidFill>
              </a:rPr>
              <a:t>the previously uploaded document you want to link </a:t>
            </a:r>
            <a:r>
              <a:rPr lang="en-US" sz="2200" dirty="0" smtClean="0">
                <a:solidFill>
                  <a:schemeClr val="tx1"/>
                </a:solidFill>
              </a:rPr>
              <a:t>using </a:t>
            </a:r>
            <a:r>
              <a:rPr lang="en-US" sz="2200" dirty="0">
                <a:solidFill>
                  <a:schemeClr val="tx1"/>
                </a:solidFill>
              </a:rPr>
              <a:t>the Copy Link option </a:t>
            </a:r>
            <a:r>
              <a:rPr lang="en-US" sz="2200" dirty="0" smtClean="0">
                <a:solidFill>
                  <a:schemeClr val="tx1"/>
                </a:solidFill>
              </a:rPr>
              <a:t>in</a:t>
            </a:r>
            <a:r>
              <a:rPr lang="en-US" sz="2200" dirty="0">
                <a:solidFill>
                  <a:schemeClr val="tx1"/>
                </a:solidFill>
              </a:rPr>
              <a:t> </a:t>
            </a:r>
            <a:r>
              <a:rPr lang="en-US" sz="2200" dirty="0" smtClean="0">
                <a:solidFill>
                  <a:schemeClr val="tx1"/>
                </a:solidFill>
              </a:rPr>
              <a:t>the </a:t>
            </a:r>
            <a:r>
              <a:rPr lang="en-US" sz="2200" dirty="0">
                <a:solidFill>
                  <a:schemeClr val="tx1"/>
                </a:solidFill>
              </a:rPr>
              <a:t>drop down menu next to the uploaded document.</a:t>
            </a:r>
          </a:p>
          <a:p>
            <a:pPr>
              <a:spcAft>
                <a:spcPts val="0"/>
              </a:spcAft>
            </a:pPr>
            <a:endParaRPr lang="en-US" dirty="0">
              <a:solidFill>
                <a:schemeClr val="tx1"/>
              </a:solidFill>
            </a:endParaRPr>
          </a:p>
        </p:txBody>
      </p:sp>
      <p:pic>
        <p:nvPicPr>
          <p:cNvPr id="7" name="Picture 6"/>
          <p:cNvPicPr>
            <a:picLocks noChangeAspect="1"/>
          </p:cNvPicPr>
          <p:nvPr/>
        </p:nvPicPr>
        <p:blipFill rotWithShape="1">
          <a:blip r:embed="rId3"/>
          <a:srcRect l="7924" t="3090" r="3032" b="3296"/>
          <a:stretch/>
        </p:blipFill>
        <p:spPr>
          <a:xfrm>
            <a:off x="1744198" y="4489776"/>
            <a:ext cx="5863966" cy="1836517"/>
          </a:xfrm>
          <a:prstGeom prst="rect">
            <a:avLst/>
          </a:prstGeom>
        </p:spPr>
      </p:pic>
      <p:pic>
        <p:nvPicPr>
          <p:cNvPr id="2" name="Picture 1"/>
          <p:cNvPicPr>
            <a:picLocks noChangeAspect="1"/>
          </p:cNvPicPr>
          <p:nvPr/>
        </p:nvPicPr>
        <p:blipFill>
          <a:blip r:embed="rId4"/>
          <a:stretch>
            <a:fillRect/>
          </a:stretch>
        </p:blipFill>
        <p:spPr>
          <a:xfrm>
            <a:off x="7787822" y="6535760"/>
            <a:ext cx="1274174" cy="231668"/>
          </a:xfrm>
          <a:prstGeom prst="rect">
            <a:avLst/>
          </a:prstGeom>
        </p:spPr>
      </p:pic>
    </p:spTree>
    <p:extLst>
      <p:ext uri="{BB962C8B-B14F-4D97-AF65-F5344CB8AC3E}">
        <p14:creationId xmlns:p14="http://schemas.microsoft.com/office/powerpoint/2010/main" val="3716565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p:txBody>
          <a:bodyPr>
            <a:noAutofit/>
          </a:bodyPr>
          <a:lstStyle/>
          <a:p>
            <a:pPr eaLnBrk="1" hangingPunct="1"/>
            <a:r>
              <a:rPr lang="en-US" altLang="en-US" sz="3600" b="1" cap="all" dirty="0" smtClean="0">
                <a:solidFill>
                  <a:schemeClr val="tx1"/>
                </a:solidFill>
              </a:rPr>
              <a:t>CANDIDATE Hyperlinking</a:t>
            </a:r>
          </a:p>
        </p:txBody>
      </p:sp>
      <p:sp>
        <p:nvSpPr>
          <p:cNvPr id="6" name="Content Placeholder 5"/>
          <p:cNvSpPr>
            <a:spLocks noGrp="1"/>
          </p:cNvSpPr>
          <p:nvPr>
            <p:ph idx="1"/>
          </p:nvPr>
        </p:nvSpPr>
        <p:spPr>
          <a:xfrm>
            <a:off x="589848" y="1731146"/>
            <a:ext cx="4674610" cy="4669653"/>
          </a:xfrm>
        </p:spPr>
        <p:txBody>
          <a:bodyPr>
            <a:normAutofit fontScale="85000" lnSpcReduction="20000"/>
          </a:bodyPr>
          <a:lstStyle/>
          <a:p>
            <a:pPr marL="457200" indent="-457200">
              <a:spcAft>
                <a:spcPts val="0"/>
              </a:spcAft>
              <a:buFont typeface="Arial" panose="020B0604020202020204" pitchFamily="34" charset="0"/>
              <a:buChar char="•"/>
            </a:pPr>
            <a:r>
              <a:rPr lang="en-US" sz="2200" dirty="0"/>
              <a:t>A dialog box will now appear with the appropriate URL. Copy the URL to your </a:t>
            </a:r>
            <a:r>
              <a:rPr lang="en-US" sz="2200" dirty="0" smtClean="0"/>
              <a:t>clipboard.</a:t>
            </a:r>
            <a:endParaRPr lang="en-US" sz="2200" dirty="0"/>
          </a:p>
          <a:p>
            <a:pPr marL="457200" indent="-457200">
              <a:spcAft>
                <a:spcPts val="0"/>
              </a:spcAft>
              <a:buFont typeface="Arial" panose="020B0604020202020204" pitchFamily="34" charset="0"/>
              <a:buChar char="•"/>
            </a:pPr>
            <a:r>
              <a:rPr lang="en-US" sz="2200" dirty="0" smtClean="0"/>
              <a:t>Paste </a:t>
            </a:r>
            <a:r>
              <a:rPr lang="en-US" sz="2200" dirty="0"/>
              <a:t>the copied URL into the relevant document before uploading it to your dossier. </a:t>
            </a:r>
          </a:p>
          <a:p>
            <a:pPr marL="457200" indent="-457200">
              <a:spcAft>
                <a:spcPts val="0"/>
              </a:spcAft>
              <a:buFont typeface="Arial" panose="020B0604020202020204" pitchFamily="34" charset="0"/>
              <a:buChar char="•"/>
            </a:pPr>
            <a:r>
              <a:rPr lang="en-US" sz="2200" dirty="0" smtClean="0"/>
              <a:t>Save </a:t>
            </a:r>
            <a:r>
              <a:rPr lang="en-US" sz="2200" dirty="0"/>
              <a:t>the document to your computer or server and upload as normal. When a reviewer </a:t>
            </a:r>
            <a:r>
              <a:rPr lang="en-US" sz="2200" dirty="0" smtClean="0"/>
              <a:t>opens the </a:t>
            </a:r>
            <a:r>
              <a:rPr lang="en-US" sz="2200" dirty="0"/>
              <a:t>document from within e-dossier, clicking on the URL link will direct the system (</a:t>
            </a:r>
            <a:r>
              <a:rPr lang="en-US" sz="2200" dirty="0" smtClean="0"/>
              <a:t>and</a:t>
            </a:r>
            <a:r>
              <a:rPr lang="en-US" sz="2200" dirty="0"/>
              <a:t> </a:t>
            </a:r>
            <a:r>
              <a:rPr lang="en-US" sz="2200" dirty="0" smtClean="0"/>
              <a:t>reader</a:t>
            </a:r>
            <a:r>
              <a:rPr lang="en-US" sz="2200" dirty="0"/>
              <a:t>) to the linked file</a:t>
            </a:r>
            <a:r>
              <a:rPr lang="en-US" sz="2200" dirty="0" smtClean="0"/>
              <a:t>.</a:t>
            </a:r>
          </a:p>
          <a:p>
            <a:pPr marL="457200" indent="-457200">
              <a:spcAft>
                <a:spcPts val="0"/>
              </a:spcAft>
              <a:buFont typeface="Arial" panose="020B0604020202020204" pitchFamily="34" charset="0"/>
              <a:buChar char="•"/>
            </a:pPr>
            <a:r>
              <a:rPr lang="en-US" sz="2200" dirty="0"/>
              <a:t>Word documents can be uploaded if the PDF does not preserve embedded </a:t>
            </a:r>
            <a:r>
              <a:rPr lang="en-US" sz="2200" dirty="0" smtClean="0"/>
              <a:t>links</a:t>
            </a:r>
          </a:p>
          <a:p>
            <a:pPr marL="457200" indent="-457200">
              <a:spcAft>
                <a:spcPts val="0"/>
              </a:spcAft>
              <a:buFont typeface="Arial" panose="020B0604020202020204" pitchFamily="34" charset="0"/>
              <a:buChar char="•"/>
            </a:pPr>
            <a:r>
              <a:rPr lang="en-US" sz="2200" i="1" dirty="0" smtClean="0">
                <a:solidFill>
                  <a:srgbClr val="690304"/>
                </a:solidFill>
              </a:rPr>
              <a:t>Hyperlinks within eDossier and external to eDossier can be embedded</a:t>
            </a:r>
            <a:endParaRPr lang="en-US" sz="2200" i="1" dirty="0">
              <a:solidFill>
                <a:srgbClr val="690304"/>
              </a:solidFill>
            </a:endParaRPr>
          </a:p>
          <a:p>
            <a:pPr marL="457200" indent="-457200">
              <a:buFont typeface="Arial" panose="020B0604020202020204" pitchFamily="34" charset="0"/>
              <a:buChar char="•"/>
            </a:pPr>
            <a:endParaRPr lang="en-US" sz="2800" dirty="0" smtClean="0"/>
          </a:p>
        </p:txBody>
      </p:sp>
      <p:pic>
        <p:nvPicPr>
          <p:cNvPr id="4" name="Content Placeholder 3"/>
          <p:cNvPicPr>
            <a:picLocks noGrp="1" noChangeAspect="1"/>
          </p:cNvPicPr>
          <p:nvPr>
            <p:ph sz="half" idx="4294967295"/>
          </p:nvPr>
        </p:nvPicPr>
        <p:blipFill rotWithShape="1">
          <a:blip r:embed="rId3"/>
          <a:srcRect l="5270" r="4958"/>
          <a:stretch/>
        </p:blipFill>
        <p:spPr>
          <a:xfrm>
            <a:off x="5234181" y="2164578"/>
            <a:ext cx="3621875" cy="160595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053" t="3797" r="4622" b="5614"/>
          <a:stretch/>
        </p:blipFill>
        <p:spPr>
          <a:xfrm>
            <a:off x="6352767" y="4318407"/>
            <a:ext cx="1544715" cy="1121598"/>
          </a:xfrm>
          <a:prstGeom prst="rect">
            <a:avLst/>
          </a:prstGeom>
        </p:spPr>
      </p:pic>
      <p:pic>
        <p:nvPicPr>
          <p:cNvPr id="2" name="Picture 1"/>
          <p:cNvPicPr>
            <a:picLocks noChangeAspect="1"/>
          </p:cNvPicPr>
          <p:nvPr/>
        </p:nvPicPr>
        <p:blipFill>
          <a:blip r:embed="rId5"/>
          <a:stretch>
            <a:fillRect/>
          </a:stretch>
        </p:blipFill>
        <p:spPr>
          <a:xfrm>
            <a:off x="7746562" y="6535760"/>
            <a:ext cx="1274174" cy="231668"/>
          </a:xfrm>
          <a:prstGeom prst="rect">
            <a:avLst/>
          </a:prstGeom>
        </p:spPr>
      </p:pic>
    </p:spTree>
    <p:extLst>
      <p:ext uri="{BB962C8B-B14F-4D97-AF65-F5344CB8AC3E}">
        <p14:creationId xmlns:p14="http://schemas.microsoft.com/office/powerpoint/2010/main" val="354992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0027" y="996147"/>
            <a:ext cx="8004391" cy="638906"/>
          </a:xfrm>
        </p:spPr>
        <p:txBody>
          <a:bodyPr>
            <a:noAutofit/>
          </a:bodyPr>
          <a:lstStyle/>
          <a:p>
            <a:r>
              <a:rPr lang="en-US" sz="4000" b="1" dirty="0" smtClean="0">
                <a:solidFill>
                  <a:schemeClr val="tx1"/>
                </a:solidFill>
              </a:rPr>
              <a:t>Submit</a:t>
            </a:r>
            <a:endParaRPr lang="en-US" sz="4400" b="1" dirty="0">
              <a:solidFill>
                <a:schemeClr val="tx1"/>
              </a:solidFill>
            </a:endParaRPr>
          </a:p>
        </p:txBody>
      </p:sp>
      <p:pic>
        <p:nvPicPr>
          <p:cNvPr id="5" name="Picture 2" descr="01A6E118-E204-4051-BF66-DC0D7683FB78"/>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8735" y="1689830"/>
            <a:ext cx="572347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47163" y="3498894"/>
            <a:ext cx="6673755" cy="3139321"/>
          </a:xfrm>
          <a:prstGeom prst="rect">
            <a:avLst/>
          </a:prstGeom>
          <a:noFill/>
        </p:spPr>
        <p:txBody>
          <a:bodyPr wrap="square" rtlCol="0">
            <a:spAutoFit/>
          </a:bodyPr>
          <a:lstStyle/>
          <a:p>
            <a:pPr defTabSz="457200"/>
            <a:r>
              <a:rPr lang="en-US" b="1" dirty="0" smtClean="0">
                <a:solidFill>
                  <a:srgbClr val="0070C0"/>
                </a:solidFill>
              </a:rPr>
              <a:t>Submit Button</a:t>
            </a:r>
          </a:p>
          <a:p>
            <a:pPr marL="285750" indent="-285750" defTabSz="457200">
              <a:buFont typeface="Arial" panose="020B0604020202020204" pitchFamily="34" charset="0"/>
              <a:buChar char="•"/>
            </a:pPr>
            <a:r>
              <a:rPr lang="en-US" dirty="0">
                <a:solidFill>
                  <a:srgbClr val="292929"/>
                </a:solidFill>
              </a:rPr>
              <a:t>In order for the candidate submit button to appear, there must be one file in the first three subfolders in the General section (Department and School Criteria, Candidate's </a:t>
            </a:r>
            <a:r>
              <a:rPr lang="en-US" dirty="0" smtClean="0">
                <a:solidFill>
                  <a:srgbClr val="292929"/>
                </a:solidFill>
              </a:rPr>
              <a:t>CV and </a:t>
            </a:r>
            <a:r>
              <a:rPr lang="en-US" dirty="0">
                <a:solidFill>
                  <a:srgbClr val="292929"/>
                </a:solidFill>
              </a:rPr>
              <a:t>Candidate's </a:t>
            </a:r>
            <a:r>
              <a:rPr lang="en-US" dirty="0" smtClean="0">
                <a:solidFill>
                  <a:srgbClr val="292929"/>
                </a:solidFill>
              </a:rPr>
              <a:t>Statement). </a:t>
            </a:r>
          </a:p>
          <a:p>
            <a:pPr marL="285750" indent="-285750" defTabSz="457200">
              <a:buFont typeface="Arial" panose="020B0604020202020204" pitchFamily="34" charset="0"/>
              <a:buChar char="•"/>
            </a:pPr>
            <a:r>
              <a:rPr lang="en-US" b="1" dirty="0" smtClean="0">
                <a:solidFill>
                  <a:srgbClr val="292929"/>
                </a:solidFill>
              </a:rPr>
              <a:t>The </a:t>
            </a:r>
            <a:r>
              <a:rPr lang="en-US" b="1" dirty="0">
                <a:solidFill>
                  <a:srgbClr val="292929"/>
                </a:solidFill>
              </a:rPr>
              <a:t>submit button is currently disabled for the IUPUI </a:t>
            </a:r>
            <a:r>
              <a:rPr lang="en-US" b="1" dirty="0" smtClean="0">
                <a:solidFill>
                  <a:srgbClr val="292929"/>
                </a:solidFill>
              </a:rPr>
              <a:t>campus.</a:t>
            </a:r>
          </a:p>
          <a:p>
            <a:pPr marL="285750" indent="-285750" defTabSz="457200">
              <a:buFont typeface="Arial" panose="020B0604020202020204" pitchFamily="34" charset="0"/>
              <a:buChar char="•"/>
            </a:pPr>
            <a:r>
              <a:rPr lang="en-US" b="1" dirty="0" smtClean="0">
                <a:solidFill>
                  <a:srgbClr val="0070C0"/>
                </a:solidFill>
              </a:rPr>
              <a:t>If the chair is satisfied with the dossier, then they approve the dossier and move it to the first level of review</a:t>
            </a:r>
            <a:endParaRPr lang="en-US" b="1" dirty="0">
              <a:solidFill>
                <a:srgbClr val="0070C0"/>
              </a:solidFill>
            </a:endParaRPr>
          </a:p>
          <a:p>
            <a:pPr defTabSz="457200"/>
            <a:endParaRPr lang="en-US" dirty="0">
              <a:solidFill>
                <a:srgbClr val="292929"/>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32812" y="576330"/>
            <a:ext cx="1410506" cy="1074671"/>
          </a:xfrm>
          <a:prstGeom prst="rect">
            <a:avLst/>
          </a:prstGeom>
        </p:spPr>
      </p:pic>
      <p:cxnSp>
        <p:nvCxnSpPr>
          <p:cNvPr id="8" name="Straight Arrow Connector 7"/>
          <p:cNvCxnSpPr/>
          <p:nvPr/>
        </p:nvCxnSpPr>
        <p:spPr>
          <a:xfrm flipH="1">
            <a:off x="4271749" y="3417006"/>
            <a:ext cx="14603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5"/>
          <a:stretch>
            <a:fillRect/>
          </a:stretch>
        </p:blipFill>
        <p:spPr>
          <a:xfrm>
            <a:off x="7681290" y="6522381"/>
            <a:ext cx="1274174" cy="231668"/>
          </a:xfrm>
          <a:prstGeom prst="rect">
            <a:avLst/>
          </a:prstGeom>
        </p:spPr>
      </p:pic>
    </p:spTree>
    <p:extLst>
      <p:ext uri="{BB962C8B-B14F-4D97-AF65-F5344CB8AC3E}">
        <p14:creationId xmlns:p14="http://schemas.microsoft.com/office/powerpoint/2010/main" val="280100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27" y="351695"/>
            <a:ext cx="8004391" cy="638906"/>
          </a:xfrm>
        </p:spPr>
        <p:txBody>
          <a:bodyPr>
            <a:noAutofit/>
          </a:bodyPr>
          <a:lstStyle/>
          <a:p>
            <a:pPr algn="l"/>
            <a:r>
              <a:rPr lang="en-US" sz="4000" b="1" dirty="0" smtClean="0">
                <a:solidFill>
                  <a:schemeClr val="tx1"/>
                </a:solidFill>
              </a:rPr>
              <a:t>Supplemental Folder</a:t>
            </a:r>
            <a:endParaRPr lang="en-US" sz="4000" b="1" dirty="0">
              <a:solidFill>
                <a:schemeClr val="tx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327" y="2813696"/>
            <a:ext cx="2385274" cy="2787004"/>
          </a:xfrm>
        </p:spPr>
      </p:pic>
      <p:pic>
        <p:nvPicPr>
          <p:cNvPr id="5" name="Picture 2" descr="image005"/>
          <p:cNvPicPr>
            <a:picLocks noChangeAspect="1" noChangeArrowheads="1"/>
          </p:cNvPicPr>
          <p:nvPr/>
        </p:nvPicPr>
        <p:blipFill rotWithShape="1">
          <a:blip r:embed="rId4">
            <a:extLst>
              <a:ext uri="{28A0092B-C50C-407E-A947-70E740481C1C}">
                <a14:useLocalDpi xmlns:a14="http://schemas.microsoft.com/office/drawing/2010/main" val="0"/>
              </a:ext>
            </a:extLst>
          </a:blip>
          <a:srcRect b="71252"/>
          <a:stretch/>
        </p:blipFill>
        <p:spPr bwMode="auto">
          <a:xfrm>
            <a:off x="585677" y="1345697"/>
            <a:ext cx="7972643" cy="138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H="1">
            <a:off x="3263539" y="3263900"/>
            <a:ext cx="1065684" cy="18726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29223" y="2767676"/>
            <a:ext cx="4459670" cy="3693319"/>
          </a:xfrm>
          <a:prstGeom prst="rect">
            <a:avLst/>
          </a:prstGeom>
          <a:noFill/>
        </p:spPr>
        <p:txBody>
          <a:bodyPr wrap="square" rtlCol="0">
            <a:spAutoFit/>
          </a:bodyPr>
          <a:lstStyle/>
          <a:p>
            <a:pPr defTabSz="457200"/>
            <a:r>
              <a:rPr lang="en-US" b="1" dirty="0" smtClean="0">
                <a:solidFill>
                  <a:srgbClr val="0070C0"/>
                </a:solidFill>
              </a:rPr>
              <a:t>Supplemental Folder</a:t>
            </a:r>
            <a:r>
              <a:rPr lang="en-US" b="1" dirty="0" smtClean="0">
                <a:solidFill>
                  <a:srgbClr val="292929"/>
                </a:solidFill>
              </a:rPr>
              <a:t>: </a:t>
            </a:r>
          </a:p>
          <a:p>
            <a:pPr marL="285750" indent="-285750" defTabSz="457200">
              <a:buFont typeface="Arial" panose="020B0604020202020204" pitchFamily="34" charset="0"/>
              <a:buChar char="•"/>
            </a:pPr>
            <a:r>
              <a:rPr lang="en-US" dirty="0" smtClean="0">
                <a:solidFill>
                  <a:srgbClr val="292929"/>
                </a:solidFill>
              </a:rPr>
              <a:t>Once </a:t>
            </a:r>
            <a:r>
              <a:rPr lang="en-US" dirty="0">
                <a:solidFill>
                  <a:srgbClr val="292929"/>
                </a:solidFill>
              </a:rPr>
              <a:t>the Candidate has submitted their dossier, this folder will </a:t>
            </a:r>
            <a:r>
              <a:rPr lang="en-US" dirty="0" smtClean="0">
                <a:solidFill>
                  <a:srgbClr val="292929"/>
                </a:solidFill>
              </a:rPr>
              <a:t>appear.</a:t>
            </a:r>
          </a:p>
          <a:p>
            <a:pPr marL="285750" indent="-285750" defTabSz="457200">
              <a:buFont typeface="Arial" panose="020B0604020202020204" pitchFamily="34" charset="0"/>
              <a:buChar char="•"/>
            </a:pPr>
            <a:r>
              <a:rPr lang="en-US" dirty="0" smtClean="0">
                <a:solidFill>
                  <a:srgbClr val="292929"/>
                </a:solidFill>
              </a:rPr>
              <a:t>Candidate can </a:t>
            </a:r>
            <a:r>
              <a:rPr lang="en-US" dirty="0">
                <a:solidFill>
                  <a:srgbClr val="292929"/>
                </a:solidFill>
              </a:rPr>
              <a:t>upload any </a:t>
            </a:r>
            <a:r>
              <a:rPr lang="en-US" i="1" dirty="0">
                <a:solidFill>
                  <a:srgbClr val="292929"/>
                </a:solidFill>
              </a:rPr>
              <a:t>additional </a:t>
            </a:r>
            <a:r>
              <a:rPr lang="en-US" i="1" dirty="0" smtClean="0">
                <a:solidFill>
                  <a:srgbClr val="292929"/>
                </a:solidFill>
              </a:rPr>
              <a:t>materials at any time</a:t>
            </a:r>
            <a:r>
              <a:rPr lang="en-US" dirty="0" smtClean="0">
                <a:solidFill>
                  <a:srgbClr val="292929"/>
                </a:solidFill>
              </a:rPr>
              <a:t> (such as a grant funding notification, manuscript accepted for publication) or </a:t>
            </a:r>
            <a:r>
              <a:rPr lang="en-US" i="1" dirty="0">
                <a:solidFill>
                  <a:srgbClr val="292929"/>
                </a:solidFill>
              </a:rPr>
              <a:t>reconsideration</a:t>
            </a:r>
            <a:r>
              <a:rPr lang="en-US" dirty="0">
                <a:solidFill>
                  <a:srgbClr val="292929"/>
                </a:solidFill>
              </a:rPr>
              <a:t> documents in PDF format to the </a:t>
            </a:r>
            <a:r>
              <a:rPr lang="en-US" b="1" dirty="0">
                <a:solidFill>
                  <a:srgbClr val="292929"/>
                </a:solidFill>
              </a:rPr>
              <a:t>Supplemental Supporting Items</a:t>
            </a:r>
            <a:r>
              <a:rPr lang="en-US" dirty="0">
                <a:solidFill>
                  <a:srgbClr val="292929"/>
                </a:solidFill>
              </a:rPr>
              <a:t> subfolder</a:t>
            </a:r>
            <a:r>
              <a:rPr lang="en-US" dirty="0" smtClean="0">
                <a:solidFill>
                  <a:srgbClr val="292929"/>
                </a:solidFill>
              </a:rPr>
              <a:t>.</a:t>
            </a:r>
          </a:p>
          <a:p>
            <a:pPr marL="285750" indent="-285750" defTabSz="457200">
              <a:buFont typeface="Arial" panose="020B0604020202020204" pitchFamily="34" charset="0"/>
              <a:buChar char="•"/>
            </a:pPr>
            <a:r>
              <a:rPr lang="en-US" dirty="0" smtClean="0">
                <a:solidFill>
                  <a:srgbClr val="292929"/>
                </a:solidFill>
              </a:rPr>
              <a:t>The candidate will need to use the submit button to circulate the new information to reviewers.</a:t>
            </a:r>
            <a:endParaRPr lang="en-US" dirty="0">
              <a:solidFill>
                <a:srgbClr val="292929"/>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2516"/>
            <a:ext cx="1371600" cy="1028701"/>
          </a:xfrm>
          <a:prstGeom prst="rect">
            <a:avLst/>
          </a:prstGeom>
        </p:spPr>
      </p:pic>
      <p:pic>
        <p:nvPicPr>
          <p:cNvPr id="3" name="Picture 2"/>
          <p:cNvPicPr>
            <a:picLocks noChangeAspect="1"/>
          </p:cNvPicPr>
          <p:nvPr/>
        </p:nvPicPr>
        <p:blipFill>
          <a:blip r:embed="rId6"/>
          <a:stretch>
            <a:fillRect/>
          </a:stretch>
        </p:blipFill>
        <p:spPr>
          <a:xfrm>
            <a:off x="7672413" y="6540214"/>
            <a:ext cx="1274174" cy="231668"/>
          </a:xfrm>
          <a:prstGeom prst="rect">
            <a:avLst/>
          </a:prstGeom>
        </p:spPr>
      </p:pic>
    </p:spTree>
    <p:extLst>
      <p:ext uri="{BB962C8B-B14F-4D97-AF65-F5344CB8AC3E}">
        <p14:creationId xmlns:p14="http://schemas.microsoft.com/office/powerpoint/2010/main" val="966873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6694" y="3149717"/>
            <a:ext cx="6802482" cy="494412"/>
          </a:xfrm>
        </p:spPr>
        <p:txBody>
          <a:bodyPr/>
          <a:lstStyle/>
          <a:p>
            <a:r>
              <a:rPr lang="en-US" dirty="0" smtClean="0">
                <a:solidFill>
                  <a:schemeClr val="bg1"/>
                </a:solidFill>
                <a:effectLst>
                  <a:outerShdw blurRad="38100" dist="38100" dir="2700000" algn="tl">
                    <a:srgbClr val="000000">
                      <a:alpha val="43137"/>
                    </a:srgbClr>
                  </a:outerShdw>
                </a:effectLst>
              </a:rPr>
              <a:t>Administrative Sections</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7796700" y="6526883"/>
            <a:ext cx="1274174" cy="231668"/>
          </a:xfrm>
          <a:prstGeom prst="rect">
            <a:avLst/>
          </a:prstGeom>
        </p:spPr>
      </p:pic>
    </p:spTree>
    <p:extLst>
      <p:ext uri="{BB962C8B-B14F-4D97-AF65-F5344CB8AC3E}">
        <p14:creationId xmlns:p14="http://schemas.microsoft.com/office/powerpoint/2010/main" val="515922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ln w="0"/>
                <a:solidFill>
                  <a:schemeClr val="tx1"/>
                </a:solidFill>
              </a:rPr>
              <a:t>Administrative Sections</a:t>
            </a:r>
            <a:endParaRPr lang="en-US" sz="3600" b="1" dirty="0">
              <a:ln w="0"/>
              <a:solidFill>
                <a:schemeClr val="tx1"/>
              </a:solidFill>
            </a:endParaRPr>
          </a:p>
        </p:txBody>
      </p:sp>
      <p:sp>
        <p:nvSpPr>
          <p:cNvPr id="6" name="Content Placeholder 2"/>
          <p:cNvSpPr>
            <a:spLocks noGrp="1"/>
          </p:cNvSpPr>
          <p:nvPr>
            <p:ph idx="1"/>
          </p:nvPr>
        </p:nvSpPr>
        <p:spPr/>
        <p:txBody>
          <a:bodyPr>
            <a:normAutofit fontScale="25000" lnSpcReduction="20000"/>
          </a:bodyPr>
          <a:lstStyle/>
          <a:p>
            <a:pPr>
              <a:lnSpc>
                <a:spcPct val="120000"/>
              </a:lnSpc>
              <a:spcAft>
                <a:spcPts val="0"/>
              </a:spcAft>
              <a:buFont typeface="Wingdings" panose="05000000000000000000" pitchFamily="2" charset="2"/>
              <a:buChar char="§"/>
              <a:defRPr/>
            </a:pPr>
            <a:r>
              <a:rPr lang="en-US" sz="7400" b="1" dirty="0" smtClean="0">
                <a:solidFill>
                  <a:srgbClr val="690304"/>
                </a:solidFill>
              </a:rPr>
              <a:t>Not uploaded nor viewable by candidate</a:t>
            </a:r>
          </a:p>
          <a:p>
            <a:pPr>
              <a:lnSpc>
                <a:spcPct val="120000"/>
              </a:lnSpc>
              <a:spcAft>
                <a:spcPts val="0"/>
              </a:spcAft>
              <a:buFont typeface="Wingdings" panose="05000000000000000000" pitchFamily="2" charset="2"/>
              <a:buChar char="§"/>
              <a:defRPr/>
            </a:pPr>
            <a:r>
              <a:rPr lang="en-US" sz="7400" b="1" dirty="0" smtClean="0">
                <a:solidFill>
                  <a:srgbClr val="690304"/>
                </a:solidFill>
              </a:rPr>
              <a:t>Not part of the candidate’s 50 pages</a:t>
            </a:r>
          </a:p>
          <a:p>
            <a:pPr marL="0" indent="0">
              <a:lnSpc>
                <a:spcPct val="120000"/>
              </a:lnSpc>
              <a:spcAft>
                <a:spcPts val="0"/>
              </a:spcAft>
              <a:buNone/>
              <a:defRPr/>
            </a:pPr>
            <a:endParaRPr lang="en-US" sz="4800" b="1" dirty="0">
              <a:solidFill>
                <a:schemeClr val="tx1"/>
              </a:solidFill>
            </a:endParaRPr>
          </a:p>
          <a:p>
            <a:pPr>
              <a:lnSpc>
                <a:spcPct val="120000"/>
              </a:lnSpc>
              <a:spcAft>
                <a:spcPts val="0"/>
              </a:spcAft>
              <a:buFont typeface="Wingdings" panose="05000000000000000000" pitchFamily="2" charset="2"/>
              <a:buChar char="§"/>
              <a:defRPr/>
            </a:pPr>
            <a:r>
              <a:rPr lang="en-US" sz="7400" dirty="0"/>
              <a:t>Review letters and vote records </a:t>
            </a:r>
            <a:r>
              <a:rPr lang="en-US" sz="7400" dirty="0" smtClean="0"/>
              <a:t>from school-level </a:t>
            </a:r>
            <a:r>
              <a:rPr lang="en-US" sz="7400" dirty="0" smtClean="0"/>
              <a:t>reviews (levels of review vary among schools: </a:t>
            </a:r>
            <a:endParaRPr lang="en-US" sz="7400" dirty="0"/>
          </a:p>
          <a:p>
            <a:pPr marL="800100" lvl="3" indent="-342900">
              <a:lnSpc>
                <a:spcPct val="120000"/>
              </a:lnSpc>
              <a:spcAft>
                <a:spcPts val="0"/>
              </a:spcAft>
              <a:buFont typeface="Wingdings" panose="05000000000000000000" pitchFamily="2" charset="2"/>
              <a:buChar char="§"/>
              <a:defRPr/>
            </a:pPr>
            <a:r>
              <a:rPr lang="en-US" sz="7400" dirty="0"/>
              <a:t>Dean </a:t>
            </a:r>
          </a:p>
          <a:p>
            <a:pPr marL="800100" lvl="3" indent="-342900">
              <a:lnSpc>
                <a:spcPct val="120000"/>
              </a:lnSpc>
              <a:spcAft>
                <a:spcPts val="0"/>
              </a:spcAft>
              <a:buFont typeface="Wingdings" panose="05000000000000000000" pitchFamily="2" charset="2"/>
              <a:buChar char="§"/>
              <a:defRPr/>
            </a:pPr>
            <a:r>
              <a:rPr lang="en-US" sz="7400" dirty="0"/>
              <a:t>Unit/School Committee </a:t>
            </a:r>
          </a:p>
          <a:p>
            <a:pPr marL="800100" lvl="3" indent="-342900">
              <a:lnSpc>
                <a:spcPct val="120000"/>
              </a:lnSpc>
              <a:spcAft>
                <a:spcPts val="0"/>
              </a:spcAft>
              <a:buFont typeface="Wingdings" panose="05000000000000000000" pitchFamily="2" charset="2"/>
              <a:buChar char="§"/>
              <a:defRPr/>
            </a:pPr>
            <a:r>
              <a:rPr lang="en-US" sz="7400" dirty="0"/>
              <a:t>Department Chair </a:t>
            </a:r>
          </a:p>
          <a:p>
            <a:pPr marL="800100" lvl="3" indent="-342900">
              <a:lnSpc>
                <a:spcPct val="120000"/>
              </a:lnSpc>
              <a:spcAft>
                <a:spcPts val="0"/>
              </a:spcAft>
              <a:buFont typeface="Wingdings" panose="05000000000000000000" pitchFamily="2" charset="2"/>
              <a:buChar char="§"/>
              <a:defRPr/>
            </a:pPr>
            <a:r>
              <a:rPr lang="en-US" sz="7400" dirty="0"/>
              <a:t>Primary/Department Committee </a:t>
            </a:r>
            <a:endParaRPr lang="en-US" sz="7400" dirty="0" smtClean="0"/>
          </a:p>
          <a:p>
            <a:pPr marL="457200" lvl="3" indent="0">
              <a:lnSpc>
                <a:spcPct val="120000"/>
              </a:lnSpc>
              <a:spcAft>
                <a:spcPts val="0"/>
              </a:spcAft>
              <a:buNone/>
              <a:defRPr/>
            </a:pPr>
            <a:endParaRPr lang="en-US" sz="4800" dirty="0"/>
          </a:p>
          <a:p>
            <a:pPr>
              <a:lnSpc>
                <a:spcPct val="120000"/>
              </a:lnSpc>
              <a:spcAft>
                <a:spcPts val="0"/>
              </a:spcAft>
              <a:buFont typeface="Wingdings" panose="05000000000000000000" pitchFamily="2" charset="2"/>
              <a:buChar char="§"/>
              <a:defRPr/>
            </a:pPr>
            <a:r>
              <a:rPr lang="en-US" sz="7400" dirty="0"/>
              <a:t>External Assessments </a:t>
            </a:r>
          </a:p>
          <a:p>
            <a:pPr>
              <a:lnSpc>
                <a:spcPct val="120000"/>
              </a:lnSpc>
              <a:spcAft>
                <a:spcPts val="0"/>
              </a:spcAft>
              <a:buFont typeface="Wingdings" panose="05000000000000000000" pitchFamily="2" charset="2"/>
              <a:buChar char="§"/>
              <a:defRPr/>
            </a:pPr>
            <a:r>
              <a:rPr lang="en-US" sz="7400" dirty="0"/>
              <a:t>Solicited Reference Letters </a:t>
            </a:r>
            <a:r>
              <a:rPr lang="en-US" sz="7400" dirty="0" smtClean="0"/>
              <a:t>(solicited by chair; not required)</a:t>
            </a:r>
            <a:endParaRPr lang="en-US" sz="7400" dirty="0"/>
          </a:p>
          <a:p>
            <a:pPr>
              <a:lnSpc>
                <a:spcPct val="120000"/>
              </a:lnSpc>
              <a:spcAft>
                <a:spcPts val="0"/>
              </a:spcAft>
              <a:buFont typeface="Wingdings" panose="05000000000000000000" pitchFamily="2" charset="2"/>
              <a:buChar char="§"/>
              <a:defRPr/>
            </a:pPr>
            <a:r>
              <a:rPr lang="en-US" sz="7400" dirty="0"/>
              <a:t>Assessment of dissemination outlets in the candidate's area of excellence (or in all areas for a balanced case) </a:t>
            </a:r>
          </a:p>
          <a:p>
            <a:pPr>
              <a:lnSpc>
                <a:spcPct val="120000"/>
              </a:lnSpc>
              <a:spcAft>
                <a:spcPts val="0"/>
              </a:spcAft>
              <a:buFont typeface="Wingdings" panose="05000000000000000000" pitchFamily="2" charset="2"/>
              <a:buChar char="§"/>
            </a:pPr>
            <a:r>
              <a:rPr lang="en-US" sz="2100" dirty="0">
                <a:latin typeface="BentonSans Black Italic"/>
                <a:cs typeface="BentonSans Black Italic"/>
              </a:rPr>
              <a:t>  </a:t>
            </a:r>
          </a:p>
          <a:p>
            <a:pPr>
              <a:buFont typeface="Wingdings" panose="05000000000000000000" pitchFamily="2" charset="2"/>
              <a:buChar char="§"/>
            </a:pPr>
            <a:endParaRPr lang="en-US" sz="2100" dirty="0">
              <a:latin typeface="BentonSans Black Italic"/>
              <a:cs typeface="BentonSans Black Italic"/>
            </a:endParaRPr>
          </a:p>
        </p:txBody>
      </p:sp>
      <p:pic>
        <p:nvPicPr>
          <p:cNvPr id="8194" name="Picture 2" descr="C:\Users\gwilliam\AppData\Local\Microsoft\Windows\Temporary Internet Files\Content.IE5\3Z7WH04C\internet-maraqli-yardan_sexsler_50QCENAT[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82" r="8090" b="4621"/>
          <a:stretch/>
        </p:blipFill>
        <p:spPr bwMode="auto">
          <a:xfrm>
            <a:off x="6597698" y="898996"/>
            <a:ext cx="2066991" cy="1015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778944" y="6518005"/>
            <a:ext cx="1274174" cy="231668"/>
          </a:xfrm>
          <a:prstGeom prst="rect">
            <a:avLst/>
          </a:prstGeom>
        </p:spPr>
      </p:pic>
    </p:spTree>
    <p:extLst>
      <p:ext uri="{BB962C8B-B14F-4D97-AF65-F5344CB8AC3E}">
        <p14:creationId xmlns:p14="http://schemas.microsoft.com/office/powerpoint/2010/main" val="1751111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b="1" dirty="0" smtClean="0">
                <a:solidFill>
                  <a:schemeClr val="tx1"/>
                </a:solidFill>
              </a:rPr>
              <a:t>Principals – Rights and Access</a:t>
            </a:r>
            <a:endParaRPr lang="en-US" sz="4000" b="1" dirty="0">
              <a:solidFill>
                <a:schemeClr val="tx1"/>
              </a:solidFill>
            </a:endParaRPr>
          </a:p>
        </p:txBody>
      </p:sp>
      <p:sp>
        <p:nvSpPr>
          <p:cNvPr id="6" name="Content Placeholder 5"/>
          <p:cNvSpPr>
            <a:spLocks noGrp="1"/>
          </p:cNvSpPr>
          <p:nvPr>
            <p:ph idx="1"/>
          </p:nvPr>
        </p:nvSpPr>
        <p:spPr>
          <a:xfrm>
            <a:off x="518824" y="1752600"/>
            <a:ext cx="8015594" cy="4343400"/>
          </a:xfrm>
        </p:spPr>
        <p:txBody>
          <a:bodyPr>
            <a:noAutofit/>
          </a:bodyPr>
          <a:lstStyle/>
          <a:p>
            <a:pPr marL="342900" indent="-342900">
              <a:spcAft>
                <a:spcPts val="0"/>
              </a:spcAft>
              <a:buFont typeface="Wingdings" panose="05000000000000000000" pitchFamily="2" charset="2"/>
              <a:buChar char="§"/>
            </a:pPr>
            <a:r>
              <a:rPr lang="en-US" sz="2200" dirty="0" smtClean="0"/>
              <a:t>Deans</a:t>
            </a:r>
            <a:r>
              <a:rPr lang="en-US" sz="2200" dirty="0"/>
              <a:t>, department chairs and support staff with administrative rights have access to the </a:t>
            </a:r>
            <a:r>
              <a:rPr lang="en-US" sz="2200" b="1" dirty="0"/>
              <a:t>External Letters and Solicited Letters</a:t>
            </a:r>
            <a:r>
              <a:rPr lang="en-US" sz="2200" dirty="0"/>
              <a:t> folders while the candidate </a:t>
            </a:r>
            <a:r>
              <a:rPr lang="en-US" sz="2200" dirty="0" smtClean="0"/>
              <a:t>prepares the dossier &amp; </a:t>
            </a:r>
            <a:r>
              <a:rPr lang="en-US" sz="2200" dirty="0"/>
              <a:t>during the routing </a:t>
            </a:r>
            <a:r>
              <a:rPr lang="en-US" sz="2200" dirty="0" smtClean="0"/>
              <a:t>to </a:t>
            </a:r>
            <a:r>
              <a:rPr lang="en-US" sz="2200" dirty="0"/>
              <a:t>upload documents.  </a:t>
            </a:r>
            <a:endParaRPr lang="en-US" sz="2200" dirty="0" smtClean="0"/>
          </a:p>
          <a:p>
            <a:pPr marL="342900" indent="-342900">
              <a:spcAft>
                <a:spcPts val="0"/>
              </a:spcAft>
              <a:buFont typeface="Wingdings" panose="05000000000000000000" pitchFamily="2" charset="2"/>
              <a:buChar char="§"/>
            </a:pPr>
            <a:r>
              <a:rPr lang="en-US" sz="2200" dirty="0" smtClean="0"/>
              <a:t>Reviewers can view all of the candidate folders at any time but cannot make any changes or upload documents to the candidate folders unless the candidate has specifically given delegate access.  </a:t>
            </a:r>
          </a:p>
          <a:p>
            <a:pPr marL="342900" indent="-342900">
              <a:spcAft>
                <a:spcPts val="0"/>
              </a:spcAft>
              <a:buFont typeface="Wingdings" panose="05000000000000000000" pitchFamily="2" charset="2"/>
              <a:buChar char="§"/>
            </a:pPr>
            <a:r>
              <a:rPr lang="en-US" sz="2200" dirty="0" smtClean="0"/>
              <a:t>Access</a:t>
            </a:r>
          </a:p>
          <a:p>
            <a:pPr lvl="1" indent="-342900">
              <a:spcAft>
                <a:spcPts val="0"/>
              </a:spcAft>
              <a:buFont typeface="Wingdings" panose="05000000000000000000" pitchFamily="2" charset="2"/>
              <a:buChar char="§"/>
            </a:pPr>
            <a:r>
              <a:rPr lang="en-US" sz="2000" dirty="0" smtClean="0"/>
              <a:t>Access </a:t>
            </a:r>
            <a:r>
              <a:rPr lang="en-US" sz="2000" dirty="0"/>
              <a:t>at the department level </a:t>
            </a:r>
            <a:r>
              <a:rPr lang="en-US" sz="2000" dirty="0" smtClean="0"/>
              <a:t>– reviewers can </a:t>
            </a:r>
            <a:r>
              <a:rPr lang="en-US" sz="2000" dirty="0"/>
              <a:t>only see dossiers for candidates in their department.  </a:t>
            </a:r>
          </a:p>
          <a:p>
            <a:pPr marL="685800">
              <a:spcAft>
                <a:spcPts val="0"/>
              </a:spcAft>
              <a:buFont typeface="Wingdings" panose="05000000000000000000" pitchFamily="2" charset="2"/>
              <a:buChar char="§"/>
            </a:pPr>
            <a:r>
              <a:rPr lang="en-US" sz="2000" dirty="0" smtClean="0"/>
              <a:t>Access </a:t>
            </a:r>
            <a:r>
              <a:rPr lang="en-US" sz="2000" dirty="0"/>
              <a:t>at </a:t>
            </a:r>
            <a:r>
              <a:rPr lang="en-US" sz="2000" dirty="0" smtClean="0"/>
              <a:t>the school level – reviewers can </a:t>
            </a:r>
            <a:r>
              <a:rPr lang="en-US" sz="2000" dirty="0"/>
              <a:t>see dossiers for all the candidates in their school.  </a:t>
            </a:r>
          </a:p>
        </p:txBody>
      </p:sp>
      <p:pic>
        <p:nvPicPr>
          <p:cNvPr id="2" name="Picture 1"/>
          <p:cNvPicPr>
            <a:picLocks noChangeAspect="1"/>
          </p:cNvPicPr>
          <p:nvPr/>
        </p:nvPicPr>
        <p:blipFill>
          <a:blip r:embed="rId3"/>
          <a:stretch>
            <a:fillRect/>
          </a:stretch>
        </p:blipFill>
        <p:spPr>
          <a:xfrm>
            <a:off x="7796699" y="6509127"/>
            <a:ext cx="1274174" cy="231668"/>
          </a:xfrm>
          <a:prstGeom prst="rect">
            <a:avLst/>
          </a:prstGeom>
        </p:spPr>
      </p:pic>
    </p:spTree>
    <p:extLst>
      <p:ext uri="{BB962C8B-B14F-4D97-AF65-F5344CB8AC3E}">
        <p14:creationId xmlns:p14="http://schemas.microsoft.com/office/powerpoint/2010/main" val="244013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694" y="3202981"/>
            <a:ext cx="6802482" cy="494412"/>
          </a:xfrm>
        </p:spPr>
        <p:txBody>
          <a:bodyPr/>
          <a:lstStyle/>
          <a:p>
            <a:r>
              <a:rPr lang="en-US" dirty="0" smtClean="0"/>
              <a:t>Contents</a:t>
            </a:r>
            <a:endParaRPr lang="en-US" dirty="0"/>
          </a:p>
        </p:txBody>
      </p:sp>
      <p:sp>
        <p:nvSpPr>
          <p:cNvPr id="5" name="Text Placeholder 4"/>
          <p:cNvSpPr>
            <a:spLocks noGrp="1"/>
          </p:cNvSpPr>
          <p:nvPr>
            <p:ph type="body" sz="quarter" idx="10"/>
          </p:nvPr>
        </p:nvSpPr>
        <p:spPr>
          <a:xfrm>
            <a:off x="3320784" y="4605528"/>
            <a:ext cx="3700462" cy="336549"/>
          </a:xfrm>
        </p:spPr>
        <p:txBody>
          <a:bodyPr/>
          <a:lstStyle/>
          <a:p>
            <a:pPr>
              <a:spcAft>
                <a:spcPts val="600"/>
              </a:spcAft>
            </a:pPr>
            <a:r>
              <a:rPr lang="en-US" dirty="0" smtClean="0">
                <a:solidFill>
                  <a:schemeClr val="bg1"/>
                </a:solidFill>
              </a:rPr>
              <a:t>eDossier Access</a:t>
            </a:r>
          </a:p>
          <a:p>
            <a:pPr>
              <a:spcAft>
                <a:spcPts val="600"/>
              </a:spcAft>
            </a:pPr>
            <a:r>
              <a:rPr lang="en-US" dirty="0" smtClean="0">
                <a:solidFill>
                  <a:schemeClr val="bg1"/>
                </a:solidFill>
              </a:rPr>
              <a:t>Candidate Sections</a:t>
            </a:r>
          </a:p>
          <a:p>
            <a:pPr>
              <a:spcAft>
                <a:spcPts val="600"/>
              </a:spcAft>
            </a:pPr>
            <a:r>
              <a:rPr lang="en-US" dirty="0" smtClean="0">
                <a:solidFill>
                  <a:schemeClr val="bg1"/>
                </a:solidFill>
              </a:rPr>
              <a:t>Hyperlinking</a:t>
            </a:r>
          </a:p>
          <a:p>
            <a:pPr>
              <a:spcAft>
                <a:spcPts val="600"/>
              </a:spcAft>
            </a:pPr>
            <a:r>
              <a:rPr lang="en-US" dirty="0" smtClean="0">
                <a:solidFill>
                  <a:schemeClr val="bg1"/>
                </a:solidFill>
              </a:rPr>
              <a:t>Supplemental Folder</a:t>
            </a:r>
          </a:p>
          <a:p>
            <a:pPr>
              <a:spcAft>
                <a:spcPts val="600"/>
              </a:spcAft>
            </a:pPr>
            <a:r>
              <a:rPr lang="en-US" dirty="0">
                <a:solidFill>
                  <a:schemeClr val="bg1"/>
                </a:solidFill>
              </a:rPr>
              <a:t>Administrative </a:t>
            </a:r>
            <a:r>
              <a:rPr lang="en-US" dirty="0" smtClean="0">
                <a:solidFill>
                  <a:schemeClr val="bg1"/>
                </a:solidFill>
              </a:rPr>
              <a:t>Sections</a:t>
            </a:r>
          </a:p>
          <a:p>
            <a:pPr>
              <a:spcAft>
                <a:spcPts val="600"/>
              </a:spcAft>
            </a:pPr>
            <a:r>
              <a:rPr lang="en-US" dirty="0" smtClean="0">
                <a:solidFill>
                  <a:schemeClr val="bg1"/>
                </a:solidFill>
              </a:rPr>
              <a:t>Resources</a:t>
            </a:r>
            <a:endParaRPr lang="en-US" dirty="0">
              <a:solidFill>
                <a:schemeClr val="bg1"/>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482" t="27028" r="16832" b="39637"/>
          <a:stretch/>
        </p:blipFill>
        <p:spPr>
          <a:xfrm>
            <a:off x="3408035" y="2673328"/>
            <a:ext cx="3231472" cy="985422"/>
          </a:xfrm>
          <a:prstGeom prst="rect">
            <a:avLst/>
          </a:prstGeom>
        </p:spPr>
      </p:pic>
    </p:spTree>
    <p:extLst>
      <p:ext uri="{BB962C8B-B14F-4D97-AF65-F5344CB8AC3E}">
        <p14:creationId xmlns:p14="http://schemas.microsoft.com/office/powerpoint/2010/main" val="2403681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0027" y="257492"/>
            <a:ext cx="8004391" cy="638906"/>
          </a:xfrm>
        </p:spPr>
        <p:txBody>
          <a:bodyPr>
            <a:normAutofit fontScale="90000"/>
          </a:bodyPr>
          <a:lstStyle/>
          <a:p>
            <a:r>
              <a:rPr lang="en-US" sz="4000" b="1" dirty="0" smtClean="0">
                <a:solidFill>
                  <a:schemeClr val="tx1"/>
                </a:solidFill>
              </a:rPr>
              <a:t>Typical Workflow</a:t>
            </a:r>
            <a:endParaRPr lang="en-US" sz="4000" b="1" dirty="0">
              <a:solidFill>
                <a:schemeClr val="tx1"/>
              </a:solidFill>
            </a:endParaRPr>
          </a:p>
        </p:txBody>
      </p:sp>
      <p:graphicFrame>
        <p:nvGraphicFramePr>
          <p:cNvPr id="2" name="Content Placeholder 1"/>
          <p:cNvGraphicFramePr>
            <a:graphicFrameLocks noGrp="1" noChangeAspect="1"/>
          </p:cNvGraphicFramePr>
          <p:nvPr>
            <p:ph idx="1"/>
            <p:extLst/>
          </p:nvPr>
        </p:nvGraphicFramePr>
        <p:xfrm>
          <a:off x="5356841" y="345984"/>
          <a:ext cx="2928937" cy="4117975"/>
        </p:xfrm>
        <a:graphic>
          <a:graphicData uri="http://schemas.openxmlformats.org/presentationml/2006/ole">
            <mc:AlternateContent xmlns:mc="http://schemas.openxmlformats.org/markup-compatibility/2006">
              <mc:Choice xmlns:v="urn:schemas-microsoft-com:vml" Requires="v">
                <p:oleObj spid="_x0000_s4100" name="Visio" r:id="rId4" imgW="4835531" imgH="6796989" progId="Visio.Drawing.11">
                  <p:embed/>
                </p:oleObj>
              </mc:Choice>
              <mc:Fallback>
                <p:oleObj name="Visio" r:id="rId4" imgW="4835531" imgH="679698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841" y="345984"/>
                        <a:ext cx="2928937" cy="4117975"/>
                      </a:xfrm>
                      <a:prstGeom prst="rect">
                        <a:avLst/>
                      </a:prstGeom>
                      <a:noFill/>
                      <a:ln>
                        <a:solidFill>
                          <a:schemeClr val="accent1"/>
                        </a:solidFill>
                      </a:ln>
                    </p:spPr>
                  </p:pic>
                </p:oleObj>
              </mc:Fallback>
            </mc:AlternateContent>
          </a:graphicData>
        </a:graphic>
      </p:graphicFrame>
      <p:sp>
        <p:nvSpPr>
          <p:cNvPr id="3" name="TextBox 2"/>
          <p:cNvSpPr txBox="1"/>
          <p:nvPr/>
        </p:nvSpPr>
        <p:spPr>
          <a:xfrm>
            <a:off x="648069" y="1196181"/>
            <a:ext cx="3915052" cy="4862870"/>
          </a:xfrm>
          <a:prstGeom prst="rect">
            <a:avLst/>
          </a:prstGeom>
          <a:noFill/>
        </p:spPr>
        <p:txBody>
          <a:bodyPr wrap="square" rtlCol="0">
            <a:spAutoFit/>
          </a:bodyPr>
          <a:lstStyle/>
          <a:p>
            <a:pPr marL="342900" indent="-342900" defTabSz="457200">
              <a:buFont typeface="Wingdings" panose="05000000000000000000" pitchFamily="2" charset="2"/>
              <a:buChar char="§"/>
            </a:pPr>
            <a:r>
              <a:rPr lang="en-US" sz="2200" dirty="0" smtClean="0"/>
              <a:t>The workflow is adjusted for each school’s process if different from the default routing shown here.</a:t>
            </a:r>
          </a:p>
          <a:p>
            <a:pPr marL="342900" indent="-342900" defTabSz="457200">
              <a:buFont typeface="Wingdings" panose="05000000000000000000" pitchFamily="2" charset="2"/>
              <a:buChar char="§"/>
            </a:pPr>
            <a:r>
              <a:rPr lang="en-US" sz="2200" dirty="0" smtClean="0">
                <a:hlinkClick r:id="rId6"/>
              </a:rPr>
              <a:t>Manage Group Member Functionality and Routing Guide</a:t>
            </a:r>
            <a:endParaRPr lang="en-US" sz="2200" dirty="0" smtClean="0">
              <a:solidFill>
                <a:srgbClr val="292929"/>
              </a:solidFill>
            </a:endParaRPr>
          </a:p>
          <a:p>
            <a:pPr marL="342900" indent="-342900" defTabSz="457200">
              <a:buFont typeface="Wingdings" panose="05000000000000000000" pitchFamily="2" charset="2"/>
              <a:buChar char="§"/>
            </a:pPr>
            <a:r>
              <a:rPr lang="en-US" sz="2200" dirty="0" smtClean="0">
                <a:solidFill>
                  <a:srgbClr val="292929"/>
                </a:solidFill>
                <a:hlinkClick r:id="rId6"/>
              </a:rPr>
              <a:t>Instructions </a:t>
            </a:r>
            <a:r>
              <a:rPr lang="en-US" sz="2200" dirty="0">
                <a:solidFill>
                  <a:srgbClr val="292929"/>
                </a:solidFill>
                <a:hlinkClick r:id="rId6"/>
              </a:rPr>
              <a:t>on how administrative access users set up review </a:t>
            </a:r>
            <a:r>
              <a:rPr lang="en-US" sz="2200" dirty="0" smtClean="0">
                <a:solidFill>
                  <a:srgbClr val="292929"/>
                </a:solidFill>
                <a:hlinkClick r:id="rId6"/>
              </a:rPr>
              <a:t>routing</a:t>
            </a:r>
            <a:endParaRPr lang="en-US" sz="2200" dirty="0" smtClean="0">
              <a:solidFill>
                <a:srgbClr val="292929"/>
              </a:solidFill>
            </a:endParaRPr>
          </a:p>
          <a:p>
            <a:pPr marL="342900" indent="-342900" defTabSz="457200">
              <a:buFont typeface="Wingdings" panose="05000000000000000000" pitchFamily="2" charset="2"/>
              <a:buChar char="§"/>
            </a:pPr>
            <a:r>
              <a:rPr lang="en-US" sz="2200" dirty="0" smtClean="0">
                <a:solidFill>
                  <a:srgbClr val="292929"/>
                </a:solidFill>
                <a:hlinkClick r:id="rId7"/>
              </a:rPr>
              <a:t>Video </a:t>
            </a:r>
            <a:r>
              <a:rPr lang="en-US" sz="2200" dirty="0">
                <a:solidFill>
                  <a:srgbClr val="292929"/>
                </a:solidFill>
                <a:hlinkClick r:id="rId7"/>
              </a:rPr>
              <a:t>Tutorial on how administrative access users set up review routing</a:t>
            </a:r>
            <a:endParaRPr lang="en-US" sz="2200" dirty="0">
              <a:solidFill>
                <a:srgbClr val="292929"/>
              </a:solidFill>
            </a:endParaRPr>
          </a:p>
          <a:p>
            <a:pPr marL="342900" indent="-342900" defTabSz="457200">
              <a:buFont typeface="Wingdings" panose="05000000000000000000" pitchFamily="2" charset="2"/>
              <a:buChar char="§"/>
            </a:pPr>
            <a:endParaRPr lang="en-US" sz="2400" dirty="0"/>
          </a:p>
        </p:txBody>
      </p:sp>
      <p:pic>
        <p:nvPicPr>
          <p:cNvPr id="5" name="Picture 4"/>
          <p:cNvPicPr>
            <a:picLocks noChangeAspect="1"/>
          </p:cNvPicPr>
          <p:nvPr/>
        </p:nvPicPr>
        <p:blipFill rotWithShape="1">
          <a:blip r:embed="rId8"/>
          <a:srcRect l="3466" t="5869" r="2755" b="655"/>
          <a:stretch/>
        </p:blipFill>
        <p:spPr>
          <a:xfrm>
            <a:off x="4678534" y="4630657"/>
            <a:ext cx="4083728" cy="1615387"/>
          </a:xfrm>
          <a:prstGeom prst="rect">
            <a:avLst/>
          </a:prstGeom>
        </p:spPr>
      </p:pic>
      <p:pic>
        <p:nvPicPr>
          <p:cNvPr id="6" name="Picture 5"/>
          <p:cNvPicPr>
            <a:picLocks noChangeAspect="1"/>
          </p:cNvPicPr>
          <p:nvPr/>
        </p:nvPicPr>
        <p:blipFill>
          <a:blip r:embed="rId9"/>
          <a:stretch>
            <a:fillRect/>
          </a:stretch>
        </p:blipFill>
        <p:spPr>
          <a:xfrm>
            <a:off x="7770066" y="6518004"/>
            <a:ext cx="1274174" cy="231668"/>
          </a:xfrm>
          <a:prstGeom prst="rect">
            <a:avLst/>
          </a:prstGeom>
        </p:spPr>
      </p:pic>
    </p:spTree>
    <p:extLst>
      <p:ext uri="{BB962C8B-B14F-4D97-AF65-F5344CB8AC3E}">
        <p14:creationId xmlns:p14="http://schemas.microsoft.com/office/powerpoint/2010/main" val="2745496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b="1" dirty="0" smtClean="0">
                <a:solidFill>
                  <a:schemeClr val="tx1"/>
                </a:solidFill>
              </a:rPr>
              <a:t>Principals</a:t>
            </a:r>
            <a:endParaRPr lang="en-US" sz="4000" b="1" dirty="0">
              <a:solidFill>
                <a:schemeClr val="tx1"/>
              </a:solidFill>
            </a:endParaRPr>
          </a:p>
        </p:txBody>
      </p:sp>
      <p:sp>
        <p:nvSpPr>
          <p:cNvPr id="6" name="Content Placeholder 5"/>
          <p:cNvSpPr>
            <a:spLocks noGrp="1"/>
          </p:cNvSpPr>
          <p:nvPr>
            <p:ph idx="1"/>
          </p:nvPr>
        </p:nvSpPr>
        <p:spPr>
          <a:xfrm>
            <a:off x="518823" y="1740021"/>
            <a:ext cx="8287826" cy="4403325"/>
          </a:xfrm>
        </p:spPr>
        <p:txBody>
          <a:bodyPr>
            <a:normAutofit fontScale="92500" lnSpcReduction="20000"/>
          </a:bodyPr>
          <a:lstStyle/>
          <a:p>
            <a:pPr marL="342900" indent="-342900">
              <a:lnSpc>
                <a:spcPct val="120000"/>
              </a:lnSpc>
              <a:spcAft>
                <a:spcPts val="0"/>
              </a:spcAft>
              <a:buFont typeface="Wingdings" panose="05000000000000000000" pitchFamily="2" charset="2"/>
              <a:buChar char="§"/>
            </a:pPr>
            <a:r>
              <a:rPr lang="en-US" sz="2200" dirty="0"/>
              <a:t>Principals can assign a delegate to help them complete tasks</a:t>
            </a:r>
            <a:r>
              <a:rPr lang="en-US" sz="2200" dirty="0" smtClean="0"/>
              <a:t>.  Delegates can only perform certain tasks.</a:t>
            </a:r>
          </a:p>
          <a:p>
            <a:pPr marL="1085850" lvl="1" indent="-342900">
              <a:lnSpc>
                <a:spcPct val="120000"/>
              </a:lnSpc>
              <a:spcAft>
                <a:spcPts val="0"/>
              </a:spcAft>
              <a:buFont typeface="Wingdings" panose="05000000000000000000" pitchFamily="2" charset="2"/>
              <a:buChar char="§"/>
            </a:pPr>
            <a:r>
              <a:rPr lang="en-US" sz="1800" dirty="0" smtClean="0"/>
              <a:t>Cannot submit dossier.</a:t>
            </a:r>
          </a:p>
          <a:p>
            <a:pPr marL="1085850" lvl="1" indent="-342900">
              <a:lnSpc>
                <a:spcPct val="120000"/>
              </a:lnSpc>
              <a:spcAft>
                <a:spcPts val="0"/>
              </a:spcAft>
              <a:buFont typeface="Wingdings" panose="05000000000000000000" pitchFamily="2" charset="2"/>
              <a:buChar char="§"/>
            </a:pPr>
            <a:r>
              <a:rPr lang="en-US" sz="1800" dirty="0" smtClean="0"/>
              <a:t>Cannot acknowledge supplemental materials nor post internal letters for reconsideration cases.</a:t>
            </a:r>
            <a:endParaRPr lang="en-US" sz="1800" dirty="0"/>
          </a:p>
          <a:p>
            <a:pPr marL="342900" indent="-342900">
              <a:lnSpc>
                <a:spcPct val="120000"/>
              </a:lnSpc>
              <a:spcAft>
                <a:spcPts val="0"/>
              </a:spcAft>
              <a:buFont typeface="Wingdings" panose="05000000000000000000" pitchFamily="2" charset="2"/>
              <a:buChar char="§"/>
            </a:pPr>
            <a:r>
              <a:rPr lang="en-US" sz="2200" dirty="0" smtClean="0"/>
              <a:t>Principals responsible </a:t>
            </a:r>
            <a:r>
              <a:rPr lang="en-US" sz="2200" dirty="0"/>
              <a:t>for routing the dossier to the next </a:t>
            </a:r>
            <a:r>
              <a:rPr lang="en-US" sz="2200" dirty="0" smtClean="0"/>
              <a:t>level  </a:t>
            </a:r>
          </a:p>
          <a:p>
            <a:pPr marL="1085850" lvl="1" indent="-342900">
              <a:lnSpc>
                <a:spcPct val="120000"/>
              </a:lnSpc>
              <a:spcAft>
                <a:spcPts val="0"/>
              </a:spcAft>
              <a:buFont typeface="Wingdings" panose="05000000000000000000" pitchFamily="2" charset="2"/>
              <a:buChar char="§"/>
            </a:pPr>
            <a:r>
              <a:rPr lang="en-US" sz="1800" dirty="0"/>
              <a:t>S</a:t>
            </a:r>
            <a:r>
              <a:rPr lang="en-US" sz="1800" dirty="0" smtClean="0"/>
              <a:t>ystem </a:t>
            </a:r>
            <a:r>
              <a:rPr lang="en-US" sz="1800" dirty="0"/>
              <a:t>requires that the internal evaluative letter must be uploaded and vote recorded. </a:t>
            </a:r>
            <a:endParaRPr lang="en-US" sz="1800" dirty="0" smtClean="0"/>
          </a:p>
          <a:p>
            <a:pPr marL="1085850" lvl="1" indent="-342900">
              <a:lnSpc>
                <a:spcPct val="120000"/>
              </a:lnSpc>
              <a:spcAft>
                <a:spcPts val="0"/>
              </a:spcAft>
              <a:buFont typeface="Wingdings" panose="05000000000000000000" pitchFamily="2" charset="2"/>
              <a:buChar char="§"/>
            </a:pPr>
            <a:r>
              <a:rPr lang="en-US" sz="1800" dirty="0" smtClean="0"/>
              <a:t>Once </a:t>
            </a:r>
            <a:r>
              <a:rPr lang="en-US" sz="1800" dirty="0"/>
              <a:t>the requirements have been fulfilled, a “route” button appears on the candidate dossier page allowing the principal to route the dossier to the next level of review. </a:t>
            </a:r>
            <a:endParaRPr lang="en-US" sz="1800" dirty="0" smtClean="0"/>
          </a:p>
          <a:p>
            <a:pPr marL="342900" indent="-342900">
              <a:lnSpc>
                <a:spcPct val="120000"/>
              </a:lnSpc>
              <a:spcAft>
                <a:spcPts val="0"/>
              </a:spcAft>
              <a:buFont typeface="Wingdings" panose="05000000000000000000" pitchFamily="2" charset="2"/>
              <a:buChar char="§"/>
            </a:pPr>
            <a:r>
              <a:rPr lang="en-US" sz="2200" dirty="0"/>
              <a:t>To complete a vote record, click on the Vote Record link below the candidate’s dossier on the </a:t>
            </a:r>
            <a:r>
              <a:rPr lang="en-US" sz="2200" dirty="0" smtClean="0"/>
              <a:t>left-hand </a:t>
            </a:r>
            <a:r>
              <a:rPr lang="en-US" sz="2200" dirty="0"/>
              <a:t>menu pane. Enter the numbers manually by clicking inside of each box of the record. Upload Evaluative letters to the Internal Review folder. </a:t>
            </a:r>
            <a:endParaRPr lang="en-US" sz="2200" dirty="0" smtClean="0"/>
          </a:p>
        </p:txBody>
      </p:sp>
      <p:pic>
        <p:nvPicPr>
          <p:cNvPr id="2" name="Picture 1"/>
          <p:cNvPicPr>
            <a:picLocks noChangeAspect="1"/>
          </p:cNvPicPr>
          <p:nvPr/>
        </p:nvPicPr>
        <p:blipFill>
          <a:blip r:embed="rId3"/>
          <a:stretch>
            <a:fillRect/>
          </a:stretch>
        </p:blipFill>
        <p:spPr>
          <a:xfrm>
            <a:off x="7805577" y="6518005"/>
            <a:ext cx="1274174" cy="231668"/>
          </a:xfrm>
          <a:prstGeom prst="rect">
            <a:avLst/>
          </a:prstGeom>
        </p:spPr>
      </p:pic>
    </p:spTree>
    <p:extLst>
      <p:ext uri="{BB962C8B-B14F-4D97-AF65-F5344CB8AC3E}">
        <p14:creationId xmlns:p14="http://schemas.microsoft.com/office/powerpoint/2010/main" val="2095410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Internal Letters and Vote Records </a:t>
            </a:r>
            <a:endParaRPr lang="en-US" sz="3600" dirty="0"/>
          </a:p>
        </p:txBody>
      </p:sp>
      <p:pic>
        <p:nvPicPr>
          <p:cNvPr id="5" name="Content Placeholder 4"/>
          <p:cNvPicPr>
            <a:picLocks noGrp="1" noChangeAspect="1"/>
          </p:cNvPicPr>
          <p:nvPr>
            <p:ph idx="1"/>
          </p:nvPr>
        </p:nvPicPr>
        <p:blipFill>
          <a:blip r:embed="rId3"/>
          <a:stretch>
            <a:fillRect/>
          </a:stretch>
        </p:blipFill>
        <p:spPr>
          <a:xfrm>
            <a:off x="519113" y="3140611"/>
            <a:ext cx="8015287" cy="2979936"/>
          </a:xfrm>
          <a:prstGeom prst="rect">
            <a:avLst/>
          </a:prstGeom>
        </p:spPr>
      </p:pic>
      <p:pic>
        <p:nvPicPr>
          <p:cNvPr id="7" name="Picture 6"/>
          <p:cNvPicPr>
            <a:picLocks noChangeAspect="1"/>
          </p:cNvPicPr>
          <p:nvPr/>
        </p:nvPicPr>
        <p:blipFill>
          <a:blip r:embed="rId4"/>
          <a:stretch>
            <a:fillRect/>
          </a:stretch>
        </p:blipFill>
        <p:spPr>
          <a:xfrm>
            <a:off x="658614" y="1759314"/>
            <a:ext cx="7677666" cy="1381297"/>
          </a:xfrm>
          <a:prstGeom prst="rect">
            <a:avLst/>
          </a:prstGeom>
        </p:spPr>
      </p:pic>
      <p:pic>
        <p:nvPicPr>
          <p:cNvPr id="3" name="Picture 2"/>
          <p:cNvPicPr>
            <a:picLocks noChangeAspect="1"/>
          </p:cNvPicPr>
          <p:nvPr/>
        </p:nvPicPr>
        <p:blipFill>
          <a:blip r:embed="rId5"/>
          <a:stretch>
            <a:fillRect/>
          </a:stretch>
        </p:blipFill>
        <p:spPr>
          <a:xfrm>
            <a:off x="7807680" y="6526882"/>
            <a:ext cx="1274174" cy="231668"/>
          </a:xfrm>
          <a:prstGeom prst="rect">
            <a:avLst/>
          </a:prstGeom>
        </p:spPr>
      </p:pic>
    </p:spTree>
    <p:extLst>
      <p:ext uri="{BB962C8B-B14F-4D97-AF65-F5344CB8AC3E}">
        <p14:creationId xmlns:p14="http://schemas.microsoft.com/office/powerpoint/2010/main" val="1594274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solidFill>
                  <a:schemeClr val="tx1"/>
                </a:solidFill>
              </a:rPr>
              <a:t>Assign a Chair Delegate</a:t>
            </a:r>
            <a:endParaRPr lang="en-US" sz="3600" b="1" dirty="0">
              <a:solidFill>
                <a:schemeClr val="tx1"/>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30027" y="1976438"/>
            <a:ext cx="8156773" cy="4271962"/>
          </a:xfrm>
        </p:spPr>
      </p:pic>
      <p:cxnSp>
        <p:nvCxnSpPr>
          <p:cNvPr id="4" name="Straight Arrow Connector 3"/>
          <p:cNvCxnSpPr/>
          <p:nvPr/>
        </p:nvCxnSpPr>
        <p:spPr>
          <a:xfrm flipH="1" flipV="1">
            <a:off x="1519999" y="3173078"/>
            <a:ext cx="727901" cy="1150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823460" y="3535680"/>
            <a:ext cx="3710958" cy="2308324"/>
          </a:xfrm>
          <a:prstGeom prst="rect">
            <a:avLst/>
          </a:prstGeom>
          <a:noFill/>
        </p:spPr>
        <p:txBody>
          <a:bodyPr wrap="square" rtlCol="0">
            <a:spAutoFit/>
          </a:bodyPr>
          <a:lstStyle/>
          <a:p>
            <a:pPr marL="342900" indent="-342900">
              <a:buAutoNum type="arabicPeriod"/>
            </a:pPr>
            <a:r>
              <a:rPr lang="en-US" sz="1600" dirty="0" smtClean="0"/>
              <a:t>Click </a:t>
            </a:r>
            <a:r>
              <a:rPr lang="en-US" sz="1600" i="1" dirty="0" smtClean="0"/>
              <a:t>Assign a Chair Delegate </a:t>
            </a:r>
            <a:r>
              <a:rPr lang="en-US" sz="1600" dirty="0" smtClean="0"/>
              <a:t>link.</a:t>
            </a:r>
          </a:p>
          <a:p>
            <a:pPr marL="342900" indent="-342900">
              <a:buAutoNum type="arabicPeriod"/>
            </a:pPr>
            <a:r>
              <a:rPr lang="en-US" sz="1600" dirty="0" smtClean="0"/>
              <a:t>Enter </a:t>
            </a:r>
            <a:r>
              <a:rPr lang="en-US" sz="1600" i="1" dirty="0" smtClean="0"/>
              <a:t>IU username </a:t>
            </a:r>
            <a:r>
              <a:rPr lang="en-US" sz="1600" dirty="0" smtClean="0"/>
              <a:t>of the delegate and click search.</a:t>
            </a:r>
          </a:p>
          <a:p>
            <a:pPr marL="342900" indent="-342900">
              <a:buAutoNum type="arabicPeriod"/>
            </a:pPr>
            <a:r>
              <a:rPr lang="en-US" sz="1600" dirty="0" smtClean="0"/>
              <a:t>The name will show in the field.</a:t>
            </a:r>
          </a:p>
          <a:p>
            <a:pPr marL="342900" indent="-342900">
              <a:buAutoNum type="arabicPeriod"/>
            </a:pPr>
            <a:r>
              <a:rPr lang="en-US" sz="1600" dirty="0" smtClean="0"/>
              <a:t>Designate </a:t>
            </a:r>
            <a:r>
              <a:rPr lang="en-US" sz="1600" i="1" dirty="0" smtClean="0"/>
              <a:t>Start/End</a:t>
            </a:r>
            <a:r>
              <a:rPr lang="en-US" sz="1600" dirty="0" smtClean="0"/>
              <a:t> date if desired.</a:t>
            </a:r>
          </a:p>
          <a:p>
            <a:pPr marL="342900" indent="-342900">
              <a:buAutoNum type="arabicPeriod"/>
            </a:pPr>
            <a:r>
              <a:rPr lang="en-US" sz="1600" dirty="0" smtClean="0"/>
              <a:t>Click </a:t>
            </a:r>
            <a:r>
              <a:rPr lang="en-US" sz="1600" i="1" dirty="0" smtClean="0"/>
              <a:t>Save</a:t>
            </a:r>
            <a:r>
              <a:rPr lang="en-US" sz="1600" dirty="0" smtClean="0"/>
              <a:t>.</a:t>
            </a:r>
          </a:p>
          <a:p>
            <a:pPr marL="342900" indent="-342900">
              <a:buAutoNum type="arabicPeriod"/>
            </a:pPr>
            <a:r>
              <a:rPr lang="en-US" sz="1600" dirty="0" smtClean="0"/>
              <a:t>To delete delegate access, click </a:t>
            </a:r>
            <a:r>
              <a:rPr lang="en-US" sz="1600" i="1" dirty="0" smtClean="0"/>
              <a:t>Delete</a:t>
            </a:r>
            <a:r>
              <a:rPr lang="en-US" sz="1600" dirty="0" smtClean="0"/>
              <a:t> under the Action column.</a:t>
            </a:r>
            <a:endParaRPr lang="en-US"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419124"/>
            <a:ext cx="1874520" cy="1581626"/>
          </a:xfrm>
          <a:prstGeom prst="rect">
            <a:avLst/>
          </a:prstGeom>
        </p:spPr>
      </p:pic>
      <p:pic>
        <p:nvPicPr>
          <p:cNvPr id="6" name="Picture 5"/>
          <p:cNvPicPr>
            <a:picLocks noChangeAspect="1"/>
          </p:cNvPicPr>
          <p:nvPr/>
        </p:nvPicPr>
        <p:blipFill>
          <a:blip r:embed="rId5"/>
          <a:stretch>
            <a:fillRect/>
          </a:stretch>
        </p:blipFill>
        <p:spPr>
          <a:xfrm>
            <a:off x="7778944" y="6557877"/>
            <a:ext cx="1274174" cy="231668"/>
          </a:xfrm>
          <a:prstGeom prst="rect">
            <a:avLst/>
          </a:prstGeom>
        </p:spPr>
      </p:pic>
    </p:spTree>
    <p:extLst>
      <p:ext uri="{BB962C8B-B14F-4D97-AF65-F5344CB8AC3E}">
        <p14:creationId xmlns:p14="http://schemas.microsoft.com/office/powerpoint/2010/main" val="66362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b="1" dirty="0" smtClean="0">
                <a:solidFill>
                  <a:schemeClr val="tx1"/>
                </a:solidFill>
              </a:rPr>
              <a:t>Reviewers</a:t>
            </a:r>
            <a:endParaRPr lang="en-US" sz="4000" b="1" dirty="0">
              <a:solidFill>
                <a:schemeClr val="tx1"/>
              </a:solidFill>
            </a:endParaRPr>
          </a:p>
        </p:txBody>
      </p:sp>
      <p:sp>
        <p:nvSpPr>
          <p:cNvPr id="6" name="Content Placeholder 5"/>
          <p:cNvSpPr>
            <a:spLocks noGrp="1"/>
          </p:cNvSpPr>
          <p:nvPr>
            <p:ph idx="1"/>
          </p:nvPr>
        </p:nvSpPr>
        <p:spPr/>
        <p:txBody>
          <a:bodyPr>
            <a:normAutofit fontScale="92500" lnSpcReduction="10000"/>
          </a:bodyPr>
          <a:lstStyle/>
          <a:p>
            <a:pPr marL="342900" indent="-342900">
              <a:buFont typeface="Wingdings" panose="05000000000000000000" pitchFamily="2" charset="2"/>
              <a:buChar char="§"/>
            </a:pPr>
            <a:r>
              <a:rPr lang="en-US" sz="2000" dirty="0"/>
              <a:t>The </a:t>
            </a:r>
            <a:r>
              <a:rPr lang="en-US" sz="2000" dirty="0" smtClean="0"/>
              <a:t>routing/workflow of</a:t>
            </a:r>
            <a:r>
              <a:rPr lang="en-US" sz="2000" dirty="0"/>
              <a:t> each candidate’s dossier will be set prior to the candidate submitting their dossier. Once the dossier is ready for review, reviewers are notified via an automated email that the case is ready. </a:t>
            </a:r>
            <a:endParaRPr lang="en-US" sz="2000" dirty="0" smtClean="0"/>
          </a:p>
          <a:p>
            <a:pPr marL="342900" indent="-342900">
              <a:buFont typeface="Wingdings" panose="05000000000000000000" pitchFamily="2" charset="2"/>
              <a:buChar char="§"/>
            </a:pPr>
            <a:r>
              <a:rPr lang="en-US" sz="2000" dirty="0"/>
              <a:t>Reviewers are given access permissions according to their eligibility to view particular types of cases. After logging in, reviewers and staff see a list of all </a:t>
            </a:r>
            <a:r>
              <a:rPr lang="en-US" sz="2000" dirty="0" smtClean="0"/>
              <a:t>e-dossiers </a:t>
            </a:r>
            <a:r>
              <a:rPr lang="en-US" sz="2000" dirty="0"/>
              <a:t>they are eligible to view</a:t>
            </a:r>
            <a:r>
              <a:rPr lang="en-US" sz="2000" dirty="0" smtClean="0"/>
              <a:t>.</a:t>
            </a:r>
          </a:p>
          <a:p>
            <a:pPr marL="342900" indent="-342900">
              <a:buFont typeface="Wingdings" panose="05000000000000000000" pitchFamily="2" charset="2"/>
              <a:buChar char="§"/>
            </a:pPr>
            <a:r>
              <a:rPr lang="en-US" sz="2000" dirty="0" smtClean="0"/>
              <a:t>After logging in, reviewers will see a "Reviews</a:t>
            </a:r>
            <a:r>
              <a:rPr lang="en-US" sz="2000" dirty="0"/>
              <a:t>" tab on the right hand side of the page. Reviewers should click on the tab and then on the "Candidate" name and "Open Dossier" button to open up a candidate’s dossier. To examine a candidate’s materials in the P&amp;T checklist, simply click on the arrows in each section to expand that section further.</a:t>
            </a:r>
            <a:endParaRPr lang="en-US" sz="2000" dirty="0" smtClean="0"/>
          </a:p>
        </p:txBody>
      </p:sp>
      <p:pic>
        <p:nvPicPr>
          <p:cNvPr id="2" name="Picture 1"/>
          <p:cNvPicPr>
            <a:picLocks noChangeAspect="1"/>
          </p:cNvPicPr>
          <p:nvPr/>
        </p:nvPicPr>
        <p:blipFill>
          <a:blip r:embed="rId3"/>
          <a:stretch>
            <a:fillRect/>
          </a:stretch>
        </p:blipFill>
        <p:spPr>
          <a:xfrm>
            <a:off x="7761189" y="6526882"/>
            <a:ext cx="1274174" cy="231668"/>
          </a:xfrm>
          <a:prstGeom prst="rect">
            <a:avLst/>
          </a:prstGeom>
        </p:spPr>
      </p:pic>
    </p:spTree>
    <p:extLst>
      <p:ext uri="{BB962C8B-B14F-4D97-AF65-F5344CB8AC3E}">
        <p14:creationId xmlns:p14="http://schemas.microsoft.com/office/powerpoint/2010/main" val="547419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b="1" dirty="0" smtClean="0">
                <a:solidFill>
                  <a:schemeClr val="tx1"/>
                </a:solidFill>
              </a:rPr>
              <a:t>Welcome Screen</a:t>
            </a:r>
            <a:endParaRPr lang="en-US" sz="4000" b="1" dirty="0">
              <a:solidFill>
                <a:schemeClr val="tx1"/>
              </a:solidFill>
            </a:endParaRPr>
          </a:p>
        </p:txBody>
      </p:sp>
      <p:pic>
        <p:nvPicPr>
          <p:cNvPr id="5"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41517"/>
          <a:stretch/>
        </p:blipFill>
        <p:spPr>
          <a:xfrm>
            <a:off x="329843" y="1816387"/>
            <a:ext cx="8530070" cy="2804969"/>
          </a:xfrm>
        </p:spPr>
      </p:pic>
      <p:sp>
        <p:nvSpPr>
          <p:cNvPr id="2" name="Rectangle 1"/>
          <p:cNvSpPr/>
          <p:nvPr/>
        </p:nvSpPr>
        <p:spPr>
          <a:xfrm>
            <a:off x="1371600" y="4800600"/>
            <a:ext cx="6400800" cy="461665"/>
          </a:xfrm>
          <a:prstGeom prst="rect">
            <a:avLst/>
          </a:prstGeom>
        </p:spPr>
        <p:txBody>
          <a:bodyPr wrap="square">
            <a:spAutoFit/>
          </a:bodyPr>
          <a:lstStyle/>
          <a:p>
            <a:pPr algn="ctr"/>
            <a:r>
              <a:rPr lang="en-US" sz="2400" dirty="0">
                <a:hlinkClick r:id="rId4"/>
              </a:rPr>
              <a:t>Instructions for Reviewers and Principals</a:t>
            </a:r>
            <a:endParaRPr lang="en-US" sz="2400" dirty="0"/>
          </a:p>
        </p:txBody>
      </p:sp>
      <p:pic>
        <p:nvPicPr>
          <p:cNvPr id="3" name="Picture 2"/>
          <p:cNvPicPr>
            <a:picLocks noChangeAspect="1"/>
          </p:cNvPicPr>
          <p:nvPr/>
        </p:nvPicPr>
        <p:blipFill>
          <a:blip r:embed="rId5"/>
          <a:stretch>
            <a:fillRect/>
          </a:stretch>
        </p:blipFill>
        <p:spPr>
          <a:xfrm>
            <a:off x="7778945" y="6535760"/>
            <a:ext cx="1274174" cy="231668"/>
          </a:xfrm>
          <a:prstGeom prst="rect">
            <a:avLst/>
          </a:prstGeom>
        </p:spPr>
      </p:pic>
    </p:spTree>
    <p:extLst>
      <p:ext uri="{BB962C8B-B14F-4D97-AF65-F5344CB8AC3E}">
        <p14:creationId xmlns:p14="http://schemas.microsoft.com/office/powerpoint/2010/main" val="591504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b="1" dirty="0" smtClean="0">
                <a:solidFill>
                  <a:schemeClr val="tx1"/>
                </a:solidFill>
              </a:rPr>
              <a:t>Access List</a:t>
            </a:r>
            <a:endParaRPr lang="en-US" sz="4000" b="1" dirty="0">
              <a:solidFill>
                <a:schemeClr val="tx1"/>
              </a:solidFill>
            </a:endParaRPr>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265"/>
          <a:stretch/>
        </p:blipFill>
        <p:spPr bwMode="auto">
          <a:xfrm>
            <a:off x="569914" y="1675459"/>
            <a:ext cx="8296561" cy="398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7796700" y="6526883"/>
            <a:ext cx="1274174" cy="231668"/>
          </a:xfrm>
          <a:prstGeom prst="rect">
            <a:avLst/>
          </a:prstGeom>
        </p:spPr>
      </p:pic>
    </p:spTree>
    <p:extLst>
      <p:ext uri="{BB962C8B-B14F-4D97-AF65-F5344CB8AC3E}">
        <p14:creationId xmlns:p14="http://schemas.microsoft.com/office/powerpoint/2010/main" val="396522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b="1" dirty="0" smtClean="0">
                <a:solidFill>
                  <a:schemeClr val="tx1"/>
                </a:solidFill>
              </a:rPr>
              <a:t>Reviewer Details</a:t>
            </a:r>
            <a:endParaRPr lang="en-US" sz="4000" b="1" dirty="0">
              <a:solidFill>
                <a:schemeClr val="tx1"/>
              </a:solidFill>
            </a:endParaRPr>
          </a:p>
        </p:txBody>
      </p:sp>
      <p:sp>
        <p:nvSpPr>
          <p:cNvPr id="6" name="Content Placeholder 5"/>
          <p:cNvSpPr>
            <a:spLocks noGrp="1"/>
          </p:cNvSpPr>
          <p:nvPr>
            <p:ph idx="1"/>
          </p:nvPr>
        </p:nvSpPr>
        <p:spPr>
          <a:xfrm>
            <a:off x="518824" y="1857375"/>
            <a:ext cx="8015594" cy="4371975"/>
          </a:xfrm>
        </p:spPr>
        <p:txBody>
          <a:bodyPr>
            <a:normAutofit fontScale="92500" lnSpcReduction="20000"/>
          </a:bodyPr>
          <a:lstStyle/>
          <a:p>
            <a:pPr marL="342900" indent="-342900">
              <a:buFont typeface="Arial" panose="020B0604020202020204" pitchFamily="34" charset="0"/>
              <a:buChar char="•"/>
            </a:pPr>
            <a:r>
              <a:rPr lang="en-US" sz="2000" dirty="0" smtClean="0"/>
              <a:t>During </a:t>
            </a:r>
            <a:r>
              <a:rPr lang="en-US" sz="2000" dirty="0"/>
              <a:t>the review process, in addition to having view only access to all other folders in the dossier, the </a:t>
            </a:r>
            <a:r>
              <a:rPr lang="en-US" sz="2000" b="1" dirty="0"/>
              <a:t>Vote Record </a:t>
            </a:r>
            <a:r>
              <a:rPr lang="en-US" sz="2000" dirty="0"/>
              <a:t>and</a:t>
            </a:r>
            <a:r>
              <a:rPr lang="en-US" sz="2000" b="1" dirty="0"/>
              <a:t> Internal Letters </a:t>
            </a:r>
            <a:r>
              <a:rPr lang="en-US" sz="2000" dirty="0"/>
              <a:t>folders will be accessible to committee chairs, department chairs and the dean.  </a:t>
            </a:r>
            <a:endParaRPr lang="en-US" sz="2000" dirty="0" smtClean="0"/>
          </a:p>
          <a:p>
            <a:pPr marL="342900" indent="-342900">
              <a:buFont typeface="Arial" panose="020B0604020202020204" pitchFamily="34" charset="0"/>
              <a:buChar char="•"/>
            </a:pPr>
            <a:r>
              <a:rPr lang="en-US" sz="2000" dirty="0" smtClean="0"/>
              <a:t>Once </a:t>
            </a:r>
            <a:r>
              <a:rPr lang="en-US" sz="2000" dirty="0"/>
              <a:t>the review for a level is done, the vote is recorded in the </a:t>
            </a:r>
            <a:r>
              <a:rPr lang="en-US" sz="2000" b="1" dirty="0"/>
              <a:t>Vote Record</a:t>
            </a:r>
            <a:r>
              <a:rPr lang="en-US" sz="2000" dirty="0"/>
              <a:t> and the review letter uploaded to the </a:t>
            </a:r>
            <a:r>
              <a:rPr lang="en-US" sz="2000" b="1" dirty="0"/>
              <a:t>Internal Letters</a:t>
            </a:r>
            <a:r>
              <a:rPr lang="en-US" sz="2000" dirty="0"/>
              <a:t> </a:t>
            </a:r>
            <a:r>
              <a:rPr lang="en-US" sz="2000" dirty="0" smtClean="0"/>
              <a:t>folder. Then the dossier </a:t>
            </a:r>
            <a:r>
              <a:rPr lang="en-US" sz="2000" dirty="0"/>
              <a:t>is routed to the next level for review.  </a:t>
            </a:r>
            <a:endParaRPr lang="en-US" sz="2000" dirty="0" smtClean="0"/>
          </a:p>
          <a:p>
            <a:pPr marL="1085850" lvl="1" indent="-342900">
              <a:buFont typeface="Arial" panose="020B0604020202020204" pitchFamily="34" charset="0"/>
              <a:buChar char="•"/>
            </a:pPr>
            <a:r>
              <a:rPr lang="en-US" sz="1900" dirty="0" smtClean="0"/>
              <a:t>Once routed </a:t>
            </a:r>
            <a:r>
              <a:rPr lang="en-US" sz="1900" dirty="0"/>
              <a:t>to the next level </a:t>
            </a:r>
            <a:r>
              <a:rPr lang="en-US" sz="1900" dirty="0" smtClean="0"/>
              <a:t>access </a:t>
            </a:r>
            <a:r>
              <a:rPr lang="en-US" sz="1900" dirty="0"/>
              <a:t>changes to view only.  </a:t>
            </a:r>
            <a:endParaRPr lang="en-US" sz="1900" dirty="0" smtClean="0"/>
          </a:p>
          <a:p>
            <a:pPr marL="1085850" lvl="1" indent="-342900">
              <a:buFont typeface="Arial" panose="020B0604020202020204" pitchFamily="34" charset="0"/>
              <a:buChar char="•"/>
            </a:pPr>
            <a:r>
              <a:rPr lang="en-US" sz="1900" dirty="0" smtClean="0"/>
              <a:t>Each </a:t>
            </a:r>
            <a:r>
              <a:rPr lang="en-US" sz="1900" dirty="0"/>
              <a:t>level can view items in these two folders for their level and below</a:t>
            </a:r>
            <a:r>
              <a:rPr lang="en-US" sz="1900" dirty="0" smtClean="0"/>
              <a:t>.</a:t>
            </a:r>
            <a:endParaRPr lang="en-US" sz="1900" dirty="0"/>
          </a:p>
          <a:p>
            <a:pPr marL="342900" indent="-342900">
              <a:buFont typeface="Arial" panose="020B0604020202020204" pitchFamily="34" charset="0"/>
              <a:buChar char="•"/>
            </a:pPr>
            <a:r>
              <a:rPr lang="en-US" sz="2000" dirty="0"/>
              <a:t>Committee reviewers will have view access only to all folders in the dossier once it is routed to their committee for review.  Each committee can only view </a:t>
            </a:r>
            <a:r>
              <a:rPr lang="en-US" sz="2000" dirty="0" smtClean="0"/>
              <a:t>dossier contents, the </a:t>
            </a:r>
            <a:r>
              <a:rPr lang="en-US" sz="2000" b="1" dirty="0"/>
              <a:t>Vote Record </a:t>
            </a:r>
            <a:r>
              <a:rPr lang="en-US" sz="2000" dirty="0"/>
              <a:t>and</a:t>
            </a:r>
            <a:r>
              <a:rPr lang="en-US" sz="2000" b="1" dirty="0"/>
              <a:t> Internal Letters </a:t>
            </a:r>
            <a:r>
              <a:rPr lang="en-US" sz="2000" dirty="0"/>
              <a:t>folders for their level and below</a:t>
            </a:r>
            <a:r>
              <a:rPr lang="en-US" sz="2000" dirty="0" smtClean="0"/>
              <a: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099" y="499462"/>
            <a:ext cx="1262642" cy="1025265"/>
          </a:xfrm>
          <a:prstGeom prst="rect">
            <a:avLst/>
          </a:prstGeom>
        </p:spPr>
      </p:pic>
      <p:pic>
        <p:nvPicPr>
          <p:cNvPr id="3" name="Picture 2"/>
          <p:cNvPicPr>
            <a:picLocks noChangeAspect="1"/>
          </p:cNvPicPr>
          <p:nvPr/>
        </p:nvPicPr>
        <p:blipFill>
          <a:blip r:embed="rId4"/>
          <a:stretch>
            <a:fillRect/>
          </a:stretch>
        </p:blipFill>
        <p:spPr>
          <a:xfrm>
            <a:off x="7787821" y="6518004"/>
            <a:ext cx="1274174" cy="231668"/>
          </a:xfrm>
          <a:prstGeom prst="rect">
            <a:avLst/>
          </a:prstGeom>
        </p:spPr>
      </p:pic>
    </p:spTree>
    <p:extLst>
      <p:ext uri="{BB962C8B-B14F-4D97-AF65-F5344CB8AC3E}">
        <p14:creationId xmlns:p14="http://schemas.microsoft.com/office/powerpoint/2010/main" val="1298319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nvPr>
        </p:nvGraphicFramePr>
        <p:xfrm>
          <a:off x="1947863" y="411163"/>
          <a:ext cx="5248275" cy="6035675"/>
        </p:xfrm>
        <a:graphic>
          <a:graphicData uri="http://schemas.openxmlformats.org/presentationml/2006/ole">
            <mc:AlternateContent xmlns:mc="http://schemas.openxmlformats.org/markup-compatibility/2006">
              <mc:Choice xmlns:v="urn:schemas-microsoft-com:vml" Requires="v">
                <p:oleObj spid="_x0000_s5124" name="Visio" r:id="rId4" imgW="5250113" imgH="6129908" progId="Visio.Drawing.6">
                  <p:embed/>
                </p:oleObj>
              </mc:Choice>
              <mc:Fallback>
                <p:oleObj name="Visio" r:id="rId4" imgW="5250113" imgH="6129908" progId="Visio.Drawing.6">
                  <p:embed/>
                  <p:pic>
                    <p:nvPicPr>
                      <p:cNvPr id="0" name=""/>
                      <p:cNvPicPr/>
                      <p:nvPr/>
                    </p:nvPicPr>
                    <p:blipFill>
                      <a:blip r:embed="rId5"/>
                      <a:stretch>
                        <a:fillRect/>
                      </a:stretch>
                    </p:blipFill>
                    <p:spPr>
                      <a:xfrm>
                        <a:off x="1947863" y="411163"/>
                        <a:ext cx="5248275" cy="6035675"/>
                      </a:xfrm>
                      <a:prstGeom prst="rect">
                        <a:avLst/>
                      </a:prstGeom>
                    </p:spPr>
                  </p:pic>
                </p:oleObj>
              </mc:Fallback>
            </mc:AlternateContent>
          </a:graphicData>
        </a:graphic>
      </p:graphicFrame>
      <p:sp>
        <p:nvSpPr>
          <p:cNvPr id="5" name="Title 4"/>
          <p:cNvSpPr>
            <a:spLocks noGrp="1"/>
          </p:cNvSpPr>
          <p:nvPr>
            <p:ph type="ctrTitle"/>
          </p:nvPr>
        </p:nvSpPr>
        <p:spPr>
          <a:xfrm>
            <a:off x="213065" y="1012095"/>
            <a:ext cx="3190536" cy="638906"/>
          </a:xfrm>
        </p:spPr>
        <p:txBody>
          <a:bodyPr>
            <a:noAutofit/>
          </a:bodyPr>
          <a:lstStyle/>
          <a:p>
            <a:r>
              <a:rPr lang="en-US" sz="3600" b="1" dirty="0" smtClean="0">
                <a:solidFill>
                  <a:schemeClr val="tx1"/>
                </a:solidFill>
              </a:rPr>
              <a:t>Departmental Level </a:t>
            </a:r>
            <a:endParaRPr lang="en-US" sz="3600" b="1" dirty="0">
              <a:solidFill>
                <a:schemeClr val="tx1"/>
              </a:solidFill>
            </a:endParaRPr>
          </a:p>
        </p:txBody>
      </p:sp>
      <p:sp>
        <p:nvSpPr>
          <p:cNvPr id="2" name="TextBox 1"/>
          <p:cNvSpPr txBox="1"/>
          <p:nvPr/>
        </p:nvSpPr>
        <p:spPr>
          <a:xfrm>
            <a:off x="3124200" y="1718193"/>
            <a:ext cx="786113" cy="307777"/>
          </a:xfrm>
          <a:prstGeom prst="rect">
            <a:avLst/>
          </a:prstGeom>
          <a:noFill/>
        </p:spPr>
        <p:txBody>
          <a:bodyPr wrap="none" rtlCol="0">
            <a:spAutoFit/>
          </a:bodyPr>
          <a:lstStyle/>
          <a:p>
            <a:r>
              <a:rPr lang="en-US" sz="1400" b="1" dirty="0" smtClean="0">
                <a:solidFill>
                  <a:srgbClr val="C00000"/>
                </a:solidFill>
              </a:rPr>
              <a:t>Pending</a:t>
            </a:r>
            <a:endParaRPr lang="en-US" sz="1400" b="1" dirty="0">
              <a:solidFill>
                <a:srgbClr val="C00000"/>
              </a:solidFill>
            </a:endParaRPr>
          </a:p>
        </p:txBody>
      </p:sp>
      <p:sp>
        <p:nvSpPr>
          <p:cNvPr id="6" name="TextBox 5"/>
          <p:cNvSpPr txBox="1"/>
          <p:nvPr/>
        </p:nvSpPr>
        <p:spPr>
          <a:xfrm>
            <a:off x="5334000" y="2667000"/>
            <a:ext cx="2362200" cy="523220"/>
          </a:xfrm>
          <a:prstGeom prst="rect">
            <a:avLst/>
          </a:prstGeom>
          <a:noFill/>
        </p:spPr>
        <p:txBody>
          <a:bodyPr wrap="square" rtlCol="0">
            <a:spAutoFit/>
          </a:bodyPr>
          <a:lstStyle/>
          <a:p>
            <a:r>
              <a:rPr lang="en-US" sz="1400" b="1" dirty="0" smtClean="0">
                <a:solidFill>
                  <a:srgbClr val="C00000"/>
                </a:solidFill>
              </a:rPr>
              <a:t>Evaluative folders/letters and vote record are now visible</a:t>
            </a:r>
            <a:endParaRPr lang="en-US" sz="1400" b="1" dirty="0">
              <a:solidFill>
                <a:srgbClr val="C00000"/>
              </a:solidFill>
            </a:endParaRPr>
          </a:p>
        </p:txBody>
      </p:sp>
      <p:pic>
        <p:nvPicPr>
          <p:cNvPr id="3" name="Picture 2"/>
          <p:cNvPicPr>
            <a:picLocks noChangeAspect="1"/>
          </p:cNvPicPr>
          <p:nvPr/>
        </p:nvPicPr>
        <p:blipFill>
          <a:blip r:embed="rId6"/>
          <a:stretch>
            <a:fillRect/>
          </a:stretch>
        </p:blipFill>
        <p:spPr>
          <a:xfrm>
            <a:off x="7778944" y="6544638"/>
            <a:ext cx="1274174" cy="231668"/>
          </a:xfrm>
          <a:prstGeom prst="rect">
            <a:avLst/>
          </a:prstGeom>
        </p:spPr>
      </p:pic>
    </p:spTree>
    <p:extLst>
      <p:ext uri="{BB962C8B-B14F-4D97-AF65-F5344CB8AC3E}">
        <p14:creationId xmlns:p14="http://schemas.microsoft.com/office/powerpoint/2010/main" val="3477182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52400" y="352647"/>
          <a:ext cx="5078413" cy="4819650"/>
        </p:xfrm>
        <a:graphic>
          <a:graphicData uri="http://schemas.openxmlformats.org/presentationml/2006/ole">
            <mc:AlternateContent xmlns:mc="http://schemas.openxmlformats.org/markup-compatibility/2006">
              <mc:Choice xmlns:v="urn:schemas-microsoft-com:vml" Requires="v">
                <p:oleObj spid="_x0000_s6150" name="Visio" r:id="rId4" imgW="5078831" imgH="4820062" progId="Visio.Drawing.6">
                  <p:embed/>
                </p:oleObj>
              </mc:Choice>
              <mc:Fallback>
                <p:oleObj name="Visio" r:id="rId4" imgW="5078831" imgH="4820062" progId="Visio.Drawing.6">
                  <p:embed/>
                  <p:pic>
                    <p:nvPicPr>
                      <p:cNvPr id="0" name=""/>
                      <p:cNvPicPr/>
                      <p:nvPr/>
                    </p:nvPicPr>
                    <p:blipFill>
                      <a:blip r:embed="rId5"/>
                      <a:stretch>
                        <a:fillRect/>
                      </a:stretch>
                    </p:blipFill>
                    <p:spPr>
                      <a:xfrm>
                        <a:off x="152400" y="352647"/>
                        <a:ext cx="5078413" cy="4819650"/>
                      </a:xfrm>
                      <a:prstGeom prst="rect">
                        <a:avLst/>
                      </a:prstGeom>
                    </p:spPr>
                  </p:pic>
                </p:oleObj>
              </mc:Fallback>
            </mc:AlternateContent>
          </a:graphicData>
        </a:graphic>
      </p:graphicFrame>
      <p:sp>
        <p:nvSpPr>
          <p:cNvPr id="4" name="Title 4"/>
          <p:cNvSpPr txBox="1">
            <a:spLocks/>
          </p:cNvSpPr>
          <p:nvPr/>
        </p:nvSpPr>
        <p:spPr>
          <a:xfrm>
            <a:off x="4149933" y="995682"/>
            <a:ext cx="4741235" cy="4873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School &amp; Dean Levels</a:t>
            </a:r>
            <a:endParaRPr lang="en-US" sz="3600" b="1" dirty="0"/>
          </a:p>
        </p:txBody>
      </p:sp>
      <p:graphicFrame>
        <p:nvGraphicFramePr>
          <p:cNvPr id="3" name="Object 2"/>
          <p:cNvGraphicFramePr>
            <a:graphicFrameLocks noChangeAspect="1"/>
          </p:cNvGraphicFramePr>
          <p:nvPr>
            <p:extLst/>
          </p:nvPr>
        </p:nvGraphicFramePr>
        <p:xfrm>
          <a:off x="4065587" y="2879651"/>
          <a:ext cx="5078413" cy="3448050"/>
        </p:xfrm>
        <a:graphic>
          <a:graphicData uri="http://schemas.openxmlformats.org/presentationml/2006/ole">
            <mc:AlternateContent xmlns:mc="http://schemas.openxmlformats.org/markup-compatibility/2006">
              <mc:Choice xmlns:v="urn:schemas-microsoft-com:vml" Requires="v">
                <p:oleObj spid="_x0000_s6151" name="Visio" r:id="rId6" imgW="5078831" imgH="3447533" progId="Visio.Drawing.6">
                  <p:embed/>
                </p:oleObj>
              </mc:Choice>
              <mc:Fallback>
                <p:oleObj name="Visio" r:id="rId6" imgW="5078831" imgH="3447533"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5587" y="2879651"/>
                        <a:ext cx="507841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Elbow Connector 8"/>
          <p:cNvCxnSpPr/>
          <p:nvPr/>
        </p:nvCxnSpPr>
        <p:spPr>
          <a:xfrm flipV="1">
            <a:off x="3352800" y="2971800"/>
            <a:ext cx="3124200" cy="14478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8"/>
          <a:stretch>
            <a:fillRect/>
          </a:stretch>
        </p:blipFill>
        <p:spPr>
          <a:xfrm>
            <a:off x="3934913" y="3313166"/>
            <a:ext cx="1274174" cy="231668"/>
          </a:xfrm>
          <a:prstGeom prst="rect">
            <a:avLst/>
          </a:prstGeom>
        </p:spPr>
      </p:pic>
      <p:pic>
        <p:nvPicPr>
          <p:cNvPr id="6" name="Picture 5"/>
          <p:cNvPicPr>
            <a:picLocks noChangeAspect="1"/>
          </p:cNvPicPr>
          <p:nvPr/>
        </p:nvPicPr>
        <p:blipFill>
          <a:blip r:embed="rId8"/>
          <a:stretch>
            <a:fillRect/>
          </a:stretch>
        </p:blipFill>
        <p:spPr>
          <a:xfrm>
            <a:off x="7727157" y="6519485"/>
            <a:ext cx="1274174" cy="231668"/>
          </a:xfrm>
          <a:prstGeom prst="rect">
            <a:avLst/>
          </a:prstGeom>
        </p:spPr>
      </p:pic>
    </p:spTree>
    <p:extLst>
      <p:ext uri="{BB962C8B-B14F-4D97-AF65-F5344CB8AC3E}">
        <p14:creationId xmlns:p14="http://schemas.microsoft.com/office/powerpoint/2010/main" val="2301801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3600" b="1" dirty="0" smtClean="0">
                <a:ln w="0"/>
              </a:rPr>
              <a:t>eDOSSIER Access</a:t>
            </a:r>
            <a:endParaRPr lang="en-US" sz="3600" b="1" dirty="0">
              <a:ln w="0"/>
            </a:endParaRPr>
          </a:p>
        </p:txBody>
      </p:sp>
      <p:sp>
        <p:nvSpPr>
          <p:cNvPr id="3" name="Content Placeholder 2"/>
          <p:cNvSpPr>
            <a:spLocks noGrp="1"/>
          </p:cNvSpPr>
          <p:nvPr>
            <p:ph idx="1"/>
          </p:nvPr>
        </p:nvSpPr>
        <p:spPr>
          <a:xfrm>
            <a:off x="536579" y="1816393"/>
            <a:ext cx="8403235" cy="4415725"/>
          </a:xfrm>
        </p:spPr>
        <p:txBody>
          <a:bodyPr>
            <a:normAutofit fontScale="92500" lnSpcReduction="20000"/>
          </a:bodyPr>
          <a:lstStyle/>
          <a:p>
            <a:pPr marL="457200" indent="-457200">
              <a:lnSpc>
                <a:spcPct val="110000"/>
              </a:lnSpc>
              <a:spcAft>
                <a:spcPts val="0"/>
              </a:spcAft>
              <a:buFont typeface="Arial" panose="020B0604020202020204" pitchFamily="34" charset="0"/>
              <a:buChar char="•"/>
            </a:pPr>
            <a:r>
              <a:rPr lang="en-US" sz="2800" dirty="0" smtClean="0"/>
              <a:t>Candidates submitting a dossier will have an eDossier file created in year of </a:t>
            </a:r>
            <a:r>
              <a:rPr lang="en-US" sz="2800" dirty="0" smtClean="0"/>
              <a:t>submission</a:t>
            </a:r>
          </a:p>
          <a:p>
            <a:pPr marL="457200" indent="-457200">
              <a:lnSpc>
                <a:spcPct val="110000"/>
              </a:lnSpc>
              <a:spcAft>
                <a:spcPts val="0"/>
              </a:spcAft>
              <a:buFont typeface="Arial" panose="020B0604020202020204" pitchFamily="34" charset="0"/>
              <a:buChar char="•"/>
            </a:pPr>
            <a:r>
              <a:rPr lang="en-US" sz="2800" dirty="0" smtClean="0"/>
              <a:t>Contact your Dean’s Office to request access.</a:t>
            </a:r>
            <a:endParaRPr lang="en-US" sz="2800" dirty="0" smtClean="0"/>
          </a:p>
          <a:p>
            <a:pPr marL="457200" indent="-457200">
              <a:lnSpc>
                <a:spcPct val="110000"/>
              </a:lnSpc>
              <a:spcAft>
                <a:spcPts val="0"/>
              </a:spcAft>
              <a:buFont typeface="Arial" panose="020B0604020202020204" pitchFamily="34" charset="0"/>
              <a:buChar char="•"/>
            </a:pPr>
            <a:r>
              <a:rPr lang="en-US" sz="2800" dirty="0" smtClean="0"/>
              <a:t>Candidates </a:t>
            </a:r>
            <a:r>
              <a:rPr lang="en-US" sz="2800" dirty="0" smtClean="0"/>
              <a:t>can access </a:t>
            </a:r>
            <a:r>
              <a:rPr lang="en-US" sz="2800" dirty="0" smtClean="0"/>
              <a:t>system via </a:t>
            </a:r>
            <a:r>
              <a:rPr lang="en-US" sz="2800" dirty="0" smtClean="0"/>
              <a:t>edossier.iu.edu or  </a:t>
            </a:r>
            <a:r>
              <a:rPr lang="en-US" sz="2800" dirty="0" smtClean="0">
                <a:hlinkClick r:id="rId3"/>
              </a:rPr>
              <a:t>One IU </a:t>
            </a:r>
            <a:endParaRPr lang="en-US" sz="2800" dirty="0"/>
          </a:p>
          <a:p>
            <a:pPr marL="457200" indent="-457200">
              <a:lnSpc>
                <a:spcPct val="110000"/>
              </a:lnSpc>
              <a:spcAft>
                <a:spcPts val="0"/>
              </a:spcAft>
              <a:buFont typeface="Arial" panose="020B0604020202020204" pitchFamily="34" charset="0"/>
              <a:buChar char="•"/>
            </a:pPr>
            <a:r>
              <a:rPr lang="en-US" sz="2800" dirty="0" smtClean="0"/>
              <a:t>All </a:t>
            </a:r>
            <a:r>
              <a:rPr lang="en-US" sz="2800" dirty="0"/>
              <a:t>documents </a:t>
            </a:r>
            <a:r>
              <a:rPr lang="en-US" sz="2800" dirty="0" smtClean="0"/>
              <a:t>must be </a:t>
            </a:r>
            <a:r>
              <a:rPr lang="en-US" sz="2800" b="1" dirty="0"/>
              <a:t>searchable </a:t>
            </a:r>
            <a:r>
              <a:rPr lang="en-US" sz="2800" b="1" dirty="0" smtClean="0"/>
              <a:t>PDFs</a:t>
            </a:r>
            <a:endParaRPr lang="en-US" sz="2800" dirty="0" smtClean="0"/>
          </a:p>
          <a:p>
            <a:pPr marL="457200" indent="-457200">
              <a:lnSpc>
                <a:spcPct val="110000"/>
              </a:lnSpc>
              <a:spcAft>
                <a:spcPts val="0"/>
              </a:spcAft>
              <a:buFont typeface="Arial" panose="020B0604020202020204" pitchFamily="34" charset="0"/>
              <a:buChar char="•"/>
            </a:pPr>
            <a:r>
              <a:rPr lang="en-US" sz="2800" dirty="0" smtClean="0"/>
              <a:t>Each </a:t>
            </a:r>
            <a:r>
              <a:rPr lang="en-US" sz="2800" dirty="0"/>
              <a:t>file </a:t>
            </a:r>
            <a:r>
              <a:rPr lang="en-US" sz="2800" dirty="0" smtClean="0"/>
              <a:t>must be named to clearly </a:t>
            </a:r>
            <a:r>
              <a:rPr lang="en-US" sz="2800" dirty="0"/>
              <a:t>reflect its </a:t>
            </a:r>
            <a:r>
              <a:rPr lang="en-US" sz="2800" dirty="0" smtClean="0"/>
              <a:t>contents</a:t>
            </a:r>
          </a:p>
          <a:p>
            <a:pPr marL="457200" indent="-457200">
              <a:lnSpc>
                <a:spcPct val="110000"/>
              </a:lnSpc>
              <a:spcAft>
                <a:spcPts val="0"/>
              </a:spcAft>
              <a:buFont typeface="Arial" panose="020B0604020202020204" pitchFamily="34" charset="0"/>
              <a:buChar char="•"/>
            </a:pPr>
            <a:r>
              <a:rPr lang="en-US" sz="2800" dirty="0" smtClean="0"/>
              <a:t>The IUPUI librarian </a:t>
            </a:r>
            <a:r>
              <a:rPr lang="en-US" sz="2800" dirty="0" smtClean="0"/>
              <a:t>template has been constructed and will be used beginning </a:t>
            </a:r>
            <a:r>
              <a:rPr lang="en-US" sz="2800" dirty="0" smtClean="0"/>
              <a:t>in the 2017-18 </a:t>
            </a:r>
            <a:r>
              <a:rPr lang="en-US" sz="2800" dirty="0" smtClean="0"/>
              <a:t>cycle</a:t>
            </a:r>
          </a:p>
          <a:p>
            <a:pPr marL="457200" indent="-457200">
              <a:lnSpc>
                <a:spcPct val="110000"/>
              </a:lnSpc>
              <a:spcAft>
                <a:spcPts val="0"/>
              </a:spcAft>
              <a:buFont typeface="Arial" panose="020B0604020202020204" pitchFamily="34" charset="0"/>
              <a:buChar char="•"/>
            </a:pPr>
            <a:r>
              <a:rPr lang="en-US" sz="2800" dirty="0" smtClean="0"/>
              <a:t>Academic Affairs is working with School of Medicine to adopt eDossier for 2018-19 cycle</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718" y="692011"/>
            <a:ext cx="2285222" cy="87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7778944" y="6526883"/>
            <a:ext cx="1274174" cy="231668"/>
          </a:xfrm>
          <a:prstGeom prst="rect">
            <a:avLst/>
          </a:prstGeom>
        </p:spPr>
      </p:pic>
    </p:spTree>
    <p:extLst>
      <p:ext uri="{BB962C8B-B14F-4D97-AF65-F5344CB8AC3E}">
        <p14:creationId xmlns:p14="http://schemas.microsoft.com/office/powerpoint/2010/main" val="3764302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b="1" dirty="0" smtClean="0">
                <a:solidFill>
                  <a:schemeClr val="tx1"/>
                </a:solidFill>
              </a:rPr>
              <a:t>Supplemental Documents</a:t>
            </a:r>
            <a:endParaRPr lang="en-US" sz="4000" b="1" dirty="0">
              <a:solidFill>
                <a:schemeClr val="tx1"/>
              </a:solidFill>
            </a:endParaRPr>
          </a:p>
        </p:txBody>
      </p:sp>
      <p:sp>
        <p:nvSpPr>
          <p:cNvPr id="6" name="Content Placeholder 5"/>
          <p:cNvSpPr>
            <a:spLocks noGrp="1"/>
          </p:cNvSpPr>
          <p:nvPr>
            <p:ph idx="1"/>
          </p:nvPr>
        </p:nvSpPr>
        <p:spPr>
          <a:xfrm>
            <a:off x="518824" y="1757779"/>
            <a:ext cx="8015594" cy="4607510"/>
          </a:xfrm>
        </p:spPr>
        <p:txBody>
          <a:bodyPr>
            <a:normAutofit fontScale="62500" lnSpcReduction="20000"/>
          </a:bodyPr>
          <a:lstStyle/>
          <a:p>
            <a:pPr>
              <a:lnSpc>
                <a:spcPct val="120000"/>
              </a:lnSpc>
              <a:spcAft>
                <a:spcPts val="600"/>
              </a:spcAft>
              <a:buFont typeface="Wingdings" panose="05000000000000000000" pitchFamily="2" charset="2"/>
              <a:buChar char="§"/>
            </a:pPr>
            <a:r>
              <a:rPr lang="en-US" sz="2300" b="1" dirty="0" smtClean="0"/>
              <a:t>A candidate </a:t>
            </a:r>
            <a:r>
              <a:rPr lang="en-US" sz="2300" b="1" dirty="0"/>
              <a:t>may add supplemental documents at any </a:t>
            </a:r>
            <a:r>
              <a:rPr lang="en-US" sz="2300" b="1" dirty="0" smtClean="0"/>
              <a:t>time. Documents </a:t>
            </a:r>
            <a:r>
              <a:rPr lang="en-US" sz="2300" b="1" dirty="0"/>
              <a:t>will be date and </a:t>
            </a:r>
            <a:r>
              <a:rPr lang="en-US" sz="2300" b="1" dirty="0" smtClean="0"/>
              <a:t>time-stamped.</a:t>
            </a:r>
            <a:r>
              <a:rPr lang="en-US" sz="2300" b="1" dirty="0"/>
              <a:t> </a:t>
            </a:r>
            <a:r>
              <a:rPr lang="en-US" sz="2300" dirty="0" smtClean="0"/>
              <a:t>When </a:t>
            </a:r>
            <a:r>
              <a:rPr lang="en-US" sz="2300" dirty="0"/>
              <a:t>a supplemental document has been submitted, workflow notifications will be sent as a function of “where” the e-dossier </a:t>
            </a:r>
            <a:r>
              <a:rPr lang="en-US" sz="2300" dirty="0" smtClean="0"/>
              <a:t>is </a:t>
            </a:r>
            <a:r>
              <a:rPr lang="en-US" sz="2300" dirty="0"/>
              <a:t>in the review </a:t>
            </a:r>
            <a:r>
              <a:rPr lang="en-US" sz="2300" dirty="0" smtClean="0"/>
              <a:t>process.</a:t>
            </a:r>
            <a:endParaRPr lang="en-US" sz="1600" dirty="0"/>
          </a:p>
          <a:p>
            <a:pPr>
              <a:lnSpc>
                <a:spcPct val="120000"/>
              </a:lnSpc>
              <a:spcAft>
                <a:spcPts val="600"/>
              </a:spcAft>
              <a:buFont typeface="Wingdings" panose="05000000000000000000" pitchFamily="2" charset="2"/>
              <a:buChar char="§"/>
            </a:pPr>
            <a:r>
              <a:rPr lang="en-US" sz="2300" b="1" dirty="0"/>
              <a:t>Current level: ‘for your information</a:t>
            </a:r>
            <a:r>
              <a:rPr lang="en-US" sz="2300" b="1" dirty="0" smtClean="0"/>
              <a:t>’ </a:t>
            </a:r>
            <a:r>
              <a:rPr lang="en-US" sz="1700" dirty="0" smtClean="0"/>
              <a:t>“</a:t>
            </a:r>
            <a:r>
              <a:rPr lang="en-US" sz="1700" dirty="0"/>
              <a:t>You are being informed that Candidate </a:t>
            </a:r>
            <a:r>
              <a:rPr lang="en-US" sz="1700" i="1" dirty="0"/>
              <a:t>X</a:t>
            </a:r>
            <a:r>
              <a:rPr lang="en-US" sz="1700" dirty="0"/>
              <a:t>, whose e-dossier is currently under review at your level, has added material(s) to the supplemental folder. </a:t>
            </a:r>
            <a:r>
              <a:rPr lang="en-US" sz="1700" i="1" dirty="0"/>
              <a:t>[Please notify others at your level (i.e., committee members) of these materials.] </a:t>
            </a:r>
            <a:r>
              <a:rPr lang="en-US" sz="1700" dirty="0"/>
              <a:t>No other action is required.</a:t>
            </a:r>
          </a:p>
          <a:p>
            <a:pPr>
              <a:lnSpc>
                <a:spcPct val="120000"/>
              </a:lnSpc>
              <a:spcAft>
                <a:spcPts val="600"/>
              </a:spcAft>
              <a:buFont typeface="Wingdings" panose="05000000000000000000" pitchFamily="2" charset="2"/>
              <a:buChar char="§"/>
            </a:pPr>
            <a:r>
              <a:rPr lang="en-US" sz="2300" b="1" dirty="0"/>
              <a:t>Past level: </a:t>
            </a:r>
            <a:r>
              <a:rPr lang="en-US" sz="2000" dirty="0" smtClean="0"/>
              <a:t>“</a:t>
            </a:r>
            <a:r>
              <a:rPr lang="en-US" sz="2000" dirty="0"/>
              <a:t>Candidate </a:t>
            </a:r>
            <a:r>
              <a:rPr lang="en-US" sz="2000" i="1" dirty="0"/>
              <a:t>X</a:t>
            </a:r>
            <a:r>
              <a:rPr lang="en-US" sz="2000" dirty="0"/>
              <a:t>, for whom you have already voted on, has added material(s) to their supplemental folder. Please consider these materials </a:t>
            </a:r>
            <a:r>
              <a:rPr lang="en-US" sz="2000" i="1" dirty="0"/>
              <a:t>[and notify others at your level (i.e., committee members) to do so as well]. </a:t>
            </a:r>
          </a:p>
          <a:p>
            <a:pPr lvl="1">
              <a:lnSpc>
                <a:spcPct val="120000"/>
              </a:lnSpc>
              <a:spcAft>
                <a:spcPts val="0"/>
              </a:spcAft>
              <a:buFont typeface="Wingdings" panose="05000000000000000000" pitchFamily="2" charset="2"/>
              <a:buChar char="§"/>
            </a:pPr>
            <a:r>
              <a:rPr lang="en-US" sz="2000" dirty="0"/>
              <a:t>Choosing ‘Acknowledge’ means that upon review, </a:t>
            </a:r>
            <a:r>
              <a:rPr lang="en-US" sz="2000" u="sng" dirty="0"/>
              <a:t>no</a:t>
            </a:r>
            <a:r>
              <a:rPr lang="en-US" sz="2000" dirty="0"/>
              <a:t> further action will be taken.</a:t>
            </a:r>
          </a:p>
          <a:p>
            <a:pPr lvl="1">
              <a:lnSpc>
                <a:spcPct val="120000"/>
              </a:lnSpc>
              <a:spcAft>
                <a:spcPts val="600"/>
              </a:spcAft>
              <a:buFont typeface="Wingdings" panose="05000000000000000000" pitchFamily="2" charset="2"/>
              <a:buChar char="§"/>
            </a:pPr>
            <a:r>
              <a:rPr lang="en-US" sz="2000" dirty="0"/>
              <a:t>Choosing ‘Acknowledge with Action’ means that upon review, a formal response (i.e., letter and possible revote) will be uploaded. </a:t>
            </a:r>
          </a:p>
          <a:p>
            <a:pPr>
              <a:lnSpc>
                <a:spcPct val="120000"/>
              </a:lnSpc>
              <a:spcAft>
                <a:spcPts val="600"/>
              </a:spcAft>
              <a:buFont typeface="Wingdings" panose="05000000000000000000" pitchFamily="2" charset="2"/>
              <a:buChar char="§"/>
            </a:pPr>
            <a:r>
              <a:rPr lang="en-US" sz="2300" b="1" dirty="0"/>
              <a:t>‘Acknowledge with Action’ by an earlier level of </a:t>
            </a:r>
            <a:r>
              <a:rPr lang="en-US" sz="2300" b="1" dirty="0" smtClean="0"/>
              <a:t>review:</a:t>
            </a:r>
            <a:r>
              <a:rPr lang="en-US" sz="2300" b="1" dirty="0"/>
              <a:t> </a:t>
            </a:r>
            <a:r>
              <a:rPr lang="en-US" sz="2300" dirty="0" smtClean="0"/>
              <a:t>A </a:t>
            </a:r>
            <a:r>
              <a:rPr lang="en-US" sz="2300" dirty="0"/>
              <a:t>notification will only be sent to the principal at the current level</a:t>
            </a:r>
          </a:p>
          <a:p>
            <a:pPr lvl="1">
              <a:lnSpc>
                <a:spcPct val="120000"/>
              </a:lnSpc>
              <a:spcAft>
                <a:spcPts val="600"/>
              </a:spcAft>
              <a:buFont typeface="Wingdings" panose="05000000000000000000" pitchFamily="2" charset="2"/>
              <a:buChar char="§"/>
            </a:pPr>
            <a:r>
              <a:rPr lang="en-US" sz="1700" dirty="0"/>
              <a:t>“In response to the addition of new materials by Candidate </a:t>
            </a:r>
            <a:r>
              <a:rPr lang="en-US" sz="1700" i="1" dirty="0"/>
              <a:t>X</a:t>
            </a:r>
            <a:r>
              <a:rPr lang="en-US" sz="1700" dirty="0"/>
              <a:t>, a formal response has been offered by an earlier level of review. Please consider these responses </a:t>
            </a:r>
            <a:r>
              <a:rPr lang="en-US" sz="1700" i="1" dirty="0"/>
              <a:t>[and notify others at your level (i.e., committee members) to do so as well]</a:t>
            </a:r>
            <a:r>
              <a:rPr lang="en-US" sz="1700" dirty="0"/>
              <a:t>. No other action is required</a:t>
            </a:r>
            <a:r>
              <a:rPr lang="en-US" sz="1700" dirty="0" smtClean="0"/>
              <a:t>.”</a:t>
            </a:r>
            <a:endParaRPr lang="en-US" sz="1700" dirty="0"/>
          </a:p>
          <a:p>
            <a:pPr>
              <a:lnSpc>
                <a:spcPct val="120000"/>
              </a:lnSpc>
              <a:spcAft>
                <a:spcPts val="600"/>
              </a:spcAft>
              <a:buFont typeface="Wingdings" panose="05000000000000000000" pitchFamily="2" charset="2"/>
              <a:buChar char="§"/>
            </a:pPr>
            <a:r>
              <a:rPr lang="en-US" sz="2600" b="1" i="1" dirty="0">
                <a:solidFill>
                  <a:srgbClr val="690304"/>
                </a:solidFill>
              </a:rPr>
              <a:t>A delegate cannot </a:t>
            </a:r>
            <a:r>
              <a:rPr lang="en-US" sz="2600" b="1" i="1" dirty="0" smtClean="0">
                <a:solidFill>
                  <a:srgbClr val="690304"/>
                </a:solidFill>
              </a:rPr>
              <a:t>acknowledge.</a:t>
            </a:r>
            <a:endParaRPr lang="en-US" sz="2600" b="1" i="1" dirty="0">
              <a:solidFill>
                <a:srgbClr val="690304"/>
              </a:solidFill>
            </a:endParaRPr>
          </a:p>
          <a:p>
            <a:endParaRPr lang="en-US" dirty="0">
              <a:solidFill>
                <a:srgbClr val="0070C0"/>
              </a:solidFill>
            </a:endParaRPr>
          </a:p>
        </p:txBody>
      </p:sp>
      <p:pic>
        <p:nvPicPr>
          <p:cNvPr id="2" name="Picture 1"/>
          <p:cNvPicPr>
            <a:picLocks noChangeAspect="1"/>
          </p:cNvPicPr>
          <p:nvPr/>
        </p:nvPicPr>
        <p:blipFill>
          <a:blip r:embed="rId3"/>
          <a:stretch>
            <a:fillRect/>
          </a:stretch>
        </p:blipFill>
        <p:spPr>
          <a:xfrm>
            <a:off x="7716800" y="6535760"/>
            <a:ext cx="1274174" cy="231668"/>
          </a:xfrm>
          <a:prstGeom prst="rect">
            <a:avLst/>
          </a:prstGeom>
        </p:spPr>
      </p:pic>
    </p:spTree>
    <p:extLst>
      <p:ext uri="{BB962C8B-B14F-4D97-AF65-F5344CB8AC3E}">
        <p14:creationId xmlns:p14="http://schemas.microsoft.com/office/powerpoint/2010/main" val="262695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159" y="315670"/>
            <a:ext cx="6337454" cy="591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05739" y="3746743"/>
            <a:ext cx="4840963" cy="638906"/>
          </a:xfrm>
        </p:spPr>
        <p:txBody>
          <a:bodyPr>
            <a:noAutofit/>
          </a:bodyPr>
          <a:lstStyle/>
          <a:p>
            <a:r>
              <a:rPr lang="en-US" sz="3600" b="1" dirty="0" smtClean="0"/>
              <a:t>Supplemental Notifications &amp; Actions </a:t>
            </a:r>
            <a:endParaRPr lang="en-US" sz="3600" b="1" dirty="0"/>
          </a:p>
        </p:txBody>
      </p:sp>
      <p:pic>
        <p:nvPicPr>
          <p:cNvPr id="3" name="Picture 2"/>
          <p:cNvPicPr>
            <a:picLocks noChangeAspect="1"/>
          </p:cNvPicPr>
          <p:nvPr/>
        </p:nvPicPr>
        <p:blipFill>
          <a:blip r:embed="rId4"/>
          <a:stretch>
            <a:fillRect/>
          </a:stretch>
        </p:blipFill>
        <p:spPr>
          <a:xfrm>
            <a:off x="7664439" y="6535760"/>
            <a:ext cx="1274174" cy="231668"/>
          </a:xfrm>
          <a:prstGeom prst="rect">
            <a:avLst/>
          </a:prstGeom>
        </p:spPr>
      </p:pic>
    </p:spTree>
    <p:extLst>
      <p:ext uri="{BB962C8B-B14F-4D97-AF65-F5344CB8AC3E}">
        <p14:creationId xmlns:p14="http://schemas.microsoft.com/office/powerpoint/2010/main" val="2655920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b="1" dirty="0" smtClean="0">
                <a:solidFill>
                  <a:schemeClr val="tx1"/>
                </a:solidFill>
              </a:rPr>
              <a:t>Processes Outside eDossier</a:t>
            </a:r>
            <a:endParaRPr lang="en-US" sz="3600" b="1" dirty="0">
              <a:solidFill>
                <a:schemeClr val="tx1"/>
              </a:solidFill>
            </a:endParaRPr>
          </a:p>
        </p:txBody>
      </p:sp>
      <p:sp>
        <p:nvSpPr>
          <p:cNvPr id="6" name="Content Placeholder 5"/>
          <p:cNvSpPr>
            <a:spLocks noGrp="1"/>
          </p:cNvSpPr>
          <p:nvPr>
            <p:ph idx="1"/>
          </p:nvPr>
        </p:nvSpPr>
        <p:spPr/>
        <p:txBody>
          <a:bodyPr>
            <a:noAutofit/>
          </a:bodyPr>
          <a:lstStyle/>
          <a:p>
            <a:pPr>
              <a:spcAft>
                <a:spcPts val="600"/>
              </a:spcAft>
              <a:buFont typeface="Wingdings" panose="05000000000000000000" pitchFamily="2" charset="2"/>
              <a:buChar char="§"/>
            </a:pPr>
            <a:r>
              <a:rPr lang="en-US" sz="2400" dirty="0" smtClean="0"/>
              <a:t>Conferring on candidate’s documentation prior to submission.</a:t>
            </a:r>
          </a:p>
          <a:p>
            <a:pPr>
              <a:spcAft>
                <a:spcPts val="600"/>
              </a:spcAft>
              <a:buFont typeface="Wingdings" panose="05000000000000000000" pitchFamily="2" charset="2"/>
              <a:buChar char="§"/>
            </a:pPr>
            <a:r>
              <a:rPr lang="en-US" sz="2400" dirty="0" smtClean="0"/>
              <a:t>Committee meetings and </a:t>
            </a:r>
            <a:r>
              <a:rPr lang="en-US" sz="2400" dirty="0" smtClean="0"/>
              <a:t>deliberations for the purposes of review.</a:t>
            </a:r>
            <a:endParaRPr lang="en-US" sz="2400" dirty="0" smtClean="0"/>
          </a:p>
          <a:p>
            <a:pPr>
              <a:spcAft>
                <a:spcPts val="600"/>
              </a:spcAft>
              <a:buFont typeface="Wingdings" panose="05000000000000000000" pitchFamily="2" charset="2"/>
              <a:buChar char="§"/>
            </a:pPr>
            <a:r>
              <a:rPr lang="en-US" sz="2400" dirty="0" smtClean="0"/>
              <a:t>Candidate notification of outcomes at each level of review.</a:t>
            </a:r>
          </a:p>
          <a:p>
            <a:pPr>
              <a:spcAft>
                <a:spcPts val="600"/>
              </a:spcAft>
              <a:buFont typeface="Wingdings" panose="05000000000000000000" pitchFamily="2" charset="2"/>
              <a:buChar char="§"/>
            </a:pPr>
            <a:r>
              <a:rPr lang="en-US" sz="2400" dirty="0" smtClean="0"/>
              <a:t>Notification of right to </a:t>
            </a:r>
            <a:r>
              <a:rPr lang="en-US" sz="2400" dirty="0" smtClean="0"/>
              <a:t>reconsideration (for tenure candidates when indicated).</a:t>
            </a:r>
            <a:endParaRPr lang="en-US" sz="2400" dirty="0" smtClean="0"/>
          </a:p>
          <a:p>
            <a:pPr>
              <a:spcAft>
                <a:spcPts val="600"/>
              </a:spcAft>
              <a:buFont typeface="Wingdings" panose="05000000000000000000" pitchFamily="2" charset="2"/>
              <a:buChar char="§"/>
            </a:pPr>
            <a:r>
              <a:rPr lang="en-US" sz="2400" dirty="0" smtClean="0"/>
              <a:t>Committee meetings and deliberations in response to reconsideration.</a:t>
            </a:r>
            <a:endParaRPr lang="en-US" sz="2400" dirty="0"/>
          </a:p>
        </p:txBody>
      </p:sp>
      <p:pic>
        <p:nvPicPr>
          <p:cNvPr id="90115" name="Picture 3" descr="C:\Users\gwilliam\AppData\Local\Microsoft\Windows\Temporary Internet Files\Content.IE5\SA8ZA84U\think-outside-the-box[1].pn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63606" r="55627"/>
          <a:stretch/>
        </p:blipFill>
        <p:spPr bwMode="auto">
          <a:xfrm>
            <a:off x="7187353" y="723855"/>
            <a:ext cx="1410642" cy="821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681289" y="6526883"/>
            <a:ext cx="1274174" cy="231668"/>
          </a:xfrm>
          <a:prstGeom prst="rect">
            <a:avLst/>
          </a:prstGeom>
        </p:spPr>
      </p:pic>
    </p:spTree>
    <p:extLst>
      <p:ext uri="{BB962C8B-B14F-4D97-AF65-F5344CB8AC3E}">
        <p14:creationId xmlns:p14="http://schemas.microsoft.com/office/powerpoint/2010/main" val="2549524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207645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cs typeface="Arial" charset="0"/>
              </a:rPr>
              <a:t>	</a:t>
            </a:r>
          </a:p>
        </p:txBody>
      </p:sp>
      <p:sp>
        <p:nvSpPr>
          <p:cNvPr id="10" name="Rectangle 9"/>
          <p:cNvSpPr/>
          <p:nvPr/>
        </p:nvSpPr>
        <p:spPr>
          <a:xfrm>
            <a:off x="0" y="76200"/>
            <a:ext cx="9144000" cy="276225"/>
          </a:xfrm>
          <a:prstGeom prst="rect">
            <a:avLst/>
          </a:prstGeom>
        </p:spPr>
        <p:txBody>
          <a:bodyPr>
            <a:spAutoFit/>
          </a:bodyPr>
          <a:lstStyle/>
          <a:p>
            <a:pPr algn="ctr">
              <a:defRPr/>
            </a:pPr>
            <a:r>
              <a:rPr lang="en-US" sz="1200" b="1" spc="600" dirty="0" smtClean="0">
                <a:solidFill>
                  <a:schemeClr val="bg1"/>
                </a:solidFill>
                <a:latin typeface="IsonormD" pitchFamily="2" charset="0"/>
              </a:rPr>
              <a:t>IUPUI</a:t>
            </a:r>
            <a:r>
              <a:rPr lang="en-US" sz="1200" spc="600" dirty="0" smtClean="0">
                <a:solidFill>
                  <a:schemeClr val="bg1"/>
                </a:solidFill>
                <a:latin typeface="IsonormD" pitchFamily="2" charset="0"/>
              </a:rPr>
              <a:t> INDIANA</a:t>
            </a:r>
            <a:r>
              <a:rPr lang="en-US" sz="1050" spc="600" dirty="0" smtClean="0">
                <a:solidFill>
                  <a:schemeClr val="bg1"/>
                </a:solidFill>
                <a:latin typeface="IsonormD" pitchFamily="2" charset="0"/>
              </a:rPr>
              <a:t> </a:t>
            </a:r>
            <a:r>
              <a:rPr lang="en-US" sz="1200" spc="600" dirty="0" smtClean="0">
                <a:solidFill>
                  <a:schemeClr val="bg1"/>
                </a:solidFill>
                <a:latin typeface="IsonormD" pitchFamily="2" charset="0"/>
              </a:rPr>
              <a:t>UNIVERSITY</a:t>
            </a:r>
            <a:r>
              <a:rPr lang="en-US" sz="1050" spc="600" dirty="0">
                <a:solidFill>
                  <a:schemeClr val="bg1"/>
                </a:solidFill>
                <a:latin typeface="IsonormD" pitchFamily="2" charset="0"/>
              </a:rPr>
              <a:t>-</a:t>
            </a:r>
            <a:r>
              <a:rPr lang="en-US" sz="1050" spc="600" dirty="0" smtClean="0">
                <a:solidFill>
                  <a:schemeClr val="bg1"/>
                </a:solidFill>
                <a:latin typeface="IsonormD" pitchFamily="2" charset="0"/>
              </a:rPr>
              <a:t>PURDUE UNIVERSITY </a:t>
            </a:r>
            <a:r>
              <a:rPr lang="en-US" sz="1200" spc="600" dirty="0" smtClean="0">
                <a:solidFill>
                  <a:schemeClr val="bg1"/>
                </a:solidFill>
                <a:latin typeface="IsonormD" pitchFamily="2" charset="0"/>
              </a:rPr>
              <a:t>INDIANAPOLIS</a:t>
            </a:r>
            <a:endParaRPr lang="en-US" sz="1200" spc="600" dirty="0">
              <a:solidFill>
                <a:schemeClr val="bg1"/>
              </a:solidFill>
            </a:endParaRPr>
          </a:p>
        </p:txBody>
      </p:sp>
      <p:sp>
        <p:nvSpPr>
          <p:cNvPr id="4" name="Title 3"/>
          <p:cNvSpPr>
            <a:spLocks noGrp="1"/>
          </p:cNvSpPr>
          <p:nvPr>
            <p:ph type="ctrTitle"/>
          </p:nvPr>
        </p:nvSpPr>
        <p:spPr>
          <a:xfrm>
            <a:off x="530027" y="993045"/>
            <a:ext cx="8004391" cy="638906"/>
          </a:xfrm>
        </p:spPr>
        <p:txBody>
          <a:bodyPr>
            <a:noAutofit/>
          </a:bodyPr>
          <a:lstStyle/>
          <a:p>
            <a:r>
              <a:rPr lang="en-US" sz="3600" dirty="0" smtClean="0"/>
              <a:t>Resources</a:t>
            </a:r>
            <a:endParaRPr lang="en-US" sz="3600" dirty="0"/>
          </a:p>
        </p:txBody>
      </p:sp>
      <p:sp>
        <p:nvSpPr>
          <p:cNvPr id="8" name="Content Placeholder 7"/>
          <p:cNvSpPr>
            <a:spLocks noGrp="1"/>
          </p:cNvSpPr>
          <p:nvPr>
            <p:ph idx="1"/>
          </p:nvPr>
        </p:nvSpPr>
        <p:spPr>
          <a:xfrm>
            <a:off x="481215" y="1613311"/>
            <a:ext cx="8263290" cy="4310302"/>
          </a:xfrm>
        </p:spPr>
        <p:txBody>
          <a:bodyPr>
            <a:noAutofit/>
          </a:bodyPr>
          <a:lstStyle/>
          <a:p>
            <a:pPr>
              <a:spcAft>
                <a:spcPts val="0"/>
              </a:spcAft>
              <a:buFont typeface="Wingdings" panose="05000000000000000000" pitchFamily="2" charset="2"/>
              <a:buChar char="§"/>
            </a:pPr>
            <a:r>
              <a:rPr lang="en-US" sz="2400" dirty="0" smtClean="0"/>
              <a:t>eDossier </a:t>
            </a:r>
            <a:r>
              <a:rPr lang="en-US" sz="2400" dirty="0" smtClean="0"/>
              <a:t>Resources</a:t>
            </a:r>
            <a:endParaRPr lang="en-US" dirty="0" smtClean="0"/>
          </a:p>
          <a:p>
            <a:pPr lvl="1">
              <a:spcAft>
                <a:spcPts val="0"/>
              </a:spcAft>
              <a:buFont typeface="Wingdings" panose="05000000000000000000" pitchFamily="2" charset="2"/>
              <a:buChar char="§"/>
            </a:pPr>
            <a:r>
              <a:rPr lang="en-US" sz="1800" dirty="0" smtClean="0">
                <a:hlinkClick r:id="rId3"/>
              </a:rPr>
              <a:t>Submission Grid</a:t>
            </a:r>
            <a:endParaRPr lang="en-US" sz="1800" dirty="0" smtClean="0">
              <a:hlinkClick r:id="rId4"/>
            </a:endParaRPr>
          </a:p>
          <a:p>
            <a:pPr lvl="1">
              <a:spcAft>
                <a:spcPts val="0"/>
              </a:spcAft>
              <a:buFont typeface="Wingdings" panose="05000000000000000000" pitchFamily="2" charset="2"/>
              <a:buChar char="§"/>
            </a:pPr>
            <a:r>
              <a:rPr lang="en-US" sz="1800" dirty="0" smtClean="0">
                <a:hlinkClick r:id="rId4"/>
              </a:rPr>
              <a:t>Candidate </a:t>
            </a:r>
            <a:r>
              <a:rPr lang="en-US" sz="1800" dirty="0">
                <a:hlinkClick r:id="rId4"/>
              </a:rPr>
              <a:t>User </a:t>
            </a:r>
            <a:r>
              <a:rPr lang="en-US" sz="1800" dirty="0" smtClean="0">
                <a:hlinkClick r:id="rId4"/>
              </a:rPr>
              <a:t>Instructions</a:t>
            </a:r>
            <a:endParaRPr lang="en-US" sz="1800" dirty="0"/>
          </a:p>
          <a:p>
            <a:pPr lvl="1">
              <a:spcAft>
                <a:spcPts val="0"/>
              </a:spcAft>
              <a:buFont typeface="Wingdings" panose="05000000000000000000" pitchFamily="2" charset="2"/>
              <a:buChar char="§"/>
            </a:pPr>
            <a:r>
              <a:rPr lang="en-US" sz="1800" dirty="0" smtClean="0">
                <a:hlinkClick r:id="rId5"/>
              </a:rPr>
              <a:t>Reviewer </a:t>
            </a:r>
            <a:r>
              <a:rPr lang="en-US" sz="1800" dirty="0">
                <a:hlinkClick r:id="rId5"/>
              </a:rPr>
              <a:t>and Administrative Access User </a:t>
            </a:r>
            <a:r>
              <a:rPr lang="en-US" sz="1800" dirty="0" smtClean="0">
                <a:hlinkClick r:id="rId5"/>
              </a:rPr>
              <a:t>Instructions</a:t>
            </a:r>
            <a:endParaRPr lang="en-US" sz="1800" dirty="0"/>
          </a:p>
          <a:p>
            <a:pPr lvl="1">
              <a:spcAft>
                <a:spcPts val="0"/>
              </a:spcAft>
              <a:buFont typeface="Wingdings" panose="05000000000000000000" pitchFamily="2" charset="2"/>
              <a:buChar char="§"/>
            </a:pPr>
            <a:r>
              <a:rPr lang="en-US" sz="1800" dirty="0" smtClean="0">
                <a:hlinkClick r:id="rId6"/>
              </a:rPr>
              <a:t>Instructions </a:t>
            </a:r>
            <a:r>
              <a:rPr lang="en-US" sz="1800" dirty="0">
                <a:hlinkClick r:id="rId6"/>
              </a:rPr>
              <a:t>on how administrative access users set up review </a:t>
            </a:r>
            <a:r>
              <a:rPr lang="en-US" sz="1800" dirty="0" smtClean="0">
                <a:hlinkClick r:id="rId6"/>
              </a:rPr>
              <a:t>routing</a:t>
            </a:r>
            <a:endParaRPr lang="en-US" sz="1800" dirty="0"/>
          </a:p>
          <a:p>
            <a:pPr lvl="1">
              <a:spcAft>
                <a:spcPts val="0"/>
              </a:spcAft>
              <a:buFont typeface="Wingdings" panose="05000000000000000000" pitchFamily="2" charset="2"/>
              <a:buChar char="§"/>
            </a:pPr>
            <a:r>
              <a:rPr lang="en-US" sz="1800" dirty="0" smtClean="0">
                <a:hlinkClick r:id="rId7"/>
              </a:rPr>
              <a:t>Video </a:t>
            </a:r>
            <a:r>
              <a:rPr lang="en-US" sz="1800" dirty="0">
                <a:hlinkClick r:id="rId7"/>
              </a:rPr>
              <a:t>Tutorial on how administrative access users set up review </a:t>
            </a:r>
            <a:r>
              <a:rPr lang="en-US" sz="1800" dirty="0" smtClean="0">
                <a:hlinkClick r:id="rId7"/>
              </a:rPr>
              <a:t>routing</a:t>
            </a:r>
            <a:endParaRPr lang="en-US" sz="1800" dirty="0"/>
          </a:p>
          <a:p>
            <a:pPr lvl="1">
              <a:spcAft>
                <a:spcPts val="0"/>
              </a:spcAft>
              <a:buFont typeface="Wingdings" panose="05000000000000000000" pitchFamily="2" charset="2"/>
              <a:buChar char="§"/>
            </a:pPr>
            <a:r>
              <a:rPr lang="en-US" sz="1800" dirty="0" smtClean="0">
                <a:hlinkClick r:id="rId8"/>
              </a:rPr>
              <a:t>Frequently </a:t>
            </a:r>
            <a:r>
              <a:rPr lang="en-US" sz="1800" dirty="0">
                <a:hlinkClick r:id="rId8"/>
              </a:rPr>
              <a:t>Asked Questions (FAQ</a:t>
            </a:r>
            <a:r>
              <a:rPr lang="en-US" sz="1800" dirty="0" smtClean="0">
                <a:hlinkClick r:id="rId8"/>
              </a:rPr>
              <a:t>)</a:t>
            </a:r>
            <a:endParaRPr lang="en-US" sz="1800" dirty="0"/>
          </a:p>
          <a:p>
            <a:pPr>
              <a:spcAft>
                <a:spcPts val="0"/>
              </a:spcAft>
              <a:buFont typeface="Wingdings" panose="05000000000000000000" pitchFamily="2" charset="2"/>
              <a:buChar char="§"/>
            </a:pPr>
            <a:r>
              <a:rPr lang="en-US" sz="2400" dirty="0" smtClean="0"/>
              <a:t>Promotion and Tenure </a:t>
            </a:r>
            <a:r>
              <a:rPr lang="en-US" sz="2400" dirty="0" smtClean="0"/>
              <a:t>Guidelines</a:t>
            </a:r>
          </a:p>
          <a:p>
            <a:pPr lvl="1">
              <a:spcAft>
                <a:spcPts val="0"/>
              </a:spcAft>
              <a:buFont typeface="Wingdings" panose="05000000000000000000" pitchFamily="2" charset="2"/>
              <a:buChar char="§"/>
            </a:pPr>
            <a:r>
              <a:rPr lang="en-US" sz="1800" dirty="0" smtClean="0">
                <a:hlinkClick r:id="rId9"/>
              </a:rPr>
              <a:t>2017-18 Guidelines</a:t>
            </a:r>
            <a:endParaRPr lang="en-US" sz="1800" dirty="0" smtClean="0"/>
          </a:p>
          <a:p>
            <a:pPr lvl="1">
              <a:spcAft>
                <a:spcPts val="0"/>
              </a:spcAft>
              <a:buFont typeface="Wingdings" panose="05000000000000000000" pitchFamily="2" charset="2"/>
              <a:buChar char="§"/>
            </a:pPr>
            <a:r>
              <a:rPr lang="en-US" sz="1800" dirty="0" smtClean="0">
                <a:hlinkClick r:id="rId10"/>
              </a:rPr>
              <a:t>2018-19 Guidelines</a:t>
            </a:r>
            <a:endParaRPr lang="en-US" sz="1800" dirty="0" smtClean="0"/>
          </a:p>
          <a:p>
            <a:pPr>
              <a:spcAft>
                <a:spcPts val="0"/>
              </a:spcAft>
              <a:buFont typeface="Wingdings" panose="05000000000000000000" pitchFamily="2" charset="2"/>
              <a:buChar char="§"/>
            </a:pPr>
            <a:r>
              <a:rPr lang="en-US" sz="2400" dirty="0" smtClean="0">
                <a:hlinkClick r:id="rId11"/>
              </a:rPr>
              <a:t>Sample </a:t>
            </a:r>
            <a:r>
              <a:rPr lang="en-US" sz="2400" dirty="0" smtClean="0">
                <a:hlinkClick r:id="rId11"/>
              </a:rPr>
              <a:t>Dossiers</a:t>
            </a:r>
            <a:endParaRPr lang="en-US" sz="2400" dirty="0" smtClean="0"/>
          </a:p>
          <a:p>
            <a:pPr>
              <a:spcAft>
                <a:spcPts val="0"/>
              </a:spcAft>
              <a:buFont typeface="Wingdings" panose="05000000000000000000" pitchFamily="2" charset="2"/>
              <a:buChar char="§"/>
            </a:pPr>
            <a:r>
              <a:rPr lang="en-US" sz="2400" dirty="0" smtClean="0"/>
              <a:t>Other P&amp;T Resources</a:t>
            </a:r>
          </a:p>
          <a:p>
            <a:pPr lvl="1">
              <a:spcAft>
                <a:spcPts val="0"/>
              </a:spcAft>
              <a:buFont typeface="Wingdings" panose="05000000000000000000" pitchFamily="2" charset="2"/>
              <a:buChar char="§"/>
            </a:pPr>
            <a:r>
              <a:rPr lang="en-US" sz="2200" dirty="0" smtClean="0">
                <a:hlinkClick r:id="rId12"/>
              </a:rPr>
              <a:t>Charts, Forms, Sample Solicitation Letters</a:t>
            </a:r>
            <a:endParaRPr lang="en-US" sz="2200" dirty="0" smtClean="0"/>
          </a:p>
          <a:p>
            <a:pPr lvl="1">
              <a:spcAft>
                <a:spcPts val="0"/>
              </a:spcAft>
              <a:buFont typeface="Wingdings" panose="05000000000000000000" pitchFamily="2" charset="2"/>
              <a:buChar char="§"/>
            </a:pPr>
            <a:r>
              <a:rPr lang="en-US" sz="2200" dirty="0" smtClean="0">
                <a:hlinkClick r:id="rId13"/>
              </a:rPr>
              <a:t>P&amp;T Program Listing and Registration</a:t>
            </a:r>
            <a:endParaRPr lang="en-US" sz="2200" dirty="0"/>
          </a:p>
          <a:p>
            <a:pPr marL="0" indent="0">
              <a:spcAft>
                <a:spcPts val="600"/>
              </a:spcAft>
              <a:buNone/>
            </a:pPr>
            <a:endParaRPr lang="en-US" sz="2400" dirty="0"/>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29590" y="457200"/>
            <a:ext cx="2009775" cy="1514475"/>
          </a:xfrm>
          <a:prstGeom prst="rect">
            <a:avLst/>
          </a:prstGeom>
        </p:spPr>
      </p:pic>
    </p:spTree>
    <p:extLst>
      <p:ext uri="{BB962C8B-B14F-4D97-AF65-F5344CB8AC3E}">
        <p14:creationId xmlns:p14="http://schemas.microsoft.com/office/powerpoint/2010/main" val="3502042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2303" y="2235200"/>
            <a:ext cx="6067036" cy="2283534"/>
          </a:xfrm>
        </p:spPr>
      </p:pic>
    </p:spTree>
    <p:extLst>
      <p:ext uri="{BB962C8B-B14F-4D97-AF65-F5344CB8AC3E}">
        <p14:creationId xmlns:p14="http://schemas.microsoft.com/office/powerpoint/2010/main" val="301593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4" y="3247371"/>
            <a:ext cx="6802482" cy="494412"/>
          </a:xfrm>
        </p:spPr>
        <p:txBody>
          <a:bodyPr/>
          <a:lstStyle/>
          <a:p>
            <a:r>
              <a:rPr lang="en-US" dirty="0" smtClean="0"/>
              <a:t>Candidate Sections</a:t>
            </a:r>
            <a:endParaRPr lang="en-US" dirty="0"/>
          </a:p>
        </p:txBody>
      </p:sp>
      <p:pic>
        <p:nvPicPr>
          <p:cNvPr id="3" name="Picture 2"/>
          <p:cNvPicPr>
            <a:picLocks noChangeAspect="1"/>
          </p:cNvPicPr>
          <p:nvPr/>
        </p:nvPicPr>
        <p:blipFill>
          <a:blip r:embed="rId3"/>
          <a:stretch>
            <a:fillRect/>
          </a:stretch>
        </p:blipFill>
        <p:spPr>
          <a:xfrm>
            <a:off x="7557002" y="6491371"/>
            <a:ext cx="1274174" cy="231668"/>
          </a:xfrm>
          <a:prstGeom prst="rect">
            <a:avLst/>
          </a:prstGeom>
        </p:spPr>
      </p:pic>
    </p:spTree>
    <p:extLst>
      <p:ext uri="{BB962C8B-B14F-4D97-AF65-F5344CB8AC3E}">
        <p14:creationId xmlns:p14="http://schemas.microsoft.com/office/powerpoint/2010/main" val="2568184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ln w="0"/>
                <a:solidFill>
                  <a:schemeClr val="tx1"/>
                </a:solidFill>
              </a:rPr>
              <a:t>Candidate Sections</a:t>
            </a:r>
            <a:endParaRPr lang="en-US" sz="3600" b="1" dirty="0">
              <a:ln w="0"/>
              <a:solidFill>
                <a:schemeClr val="tx1"/>
              </a:solidFill>
            </a:endParaRPr>
          </a:p>
        </p:txBody>
      </p:sp>
      <p:sp>
        <p:nvSpPr>
          <p:cNvPr id="6" name="Content Placeholder 2"/>
          <p:cNvSpPr>
            <a:spLocks noGrp="1"/>
          </p:cNvSpPr>
          <p:nvPr>
            <p:ph idx="1"/>
          </p:nvPr>
        </p:nvSpPr>
        <p:spPr>
          <a:xfrm>
            <a:off x="518823" y="1789763"/>
            <a:ext cx="8181293" cy="4415727"/>
          </a:xfrm>
        </p:spPr>
        <p:txBody>
          <a:bodyPr>
            <a:normAutofit fontScale="92500" lnSpcReduction="20000"/>
          </a:bodyPr>
          <a:lstStyle/>
          <a:p>
            <a:pPr marL="0" indent="0">
              <a:buNone/>
              <a:defRPr/>
            </a:pPr>
            <a:r>
              <a:rPr lang="en-US" sz="2475" b="1" dirty="0">
                <a:effectLst>
                  <a:outerShdw blurRad="38100" dist="38100" dir="2700000" algn="tl">
                    <a:srgbClr val="000000">
                      <a:alpha val="43137"/>
                    </a:srgbClr>
                  </a:outerShdw>
                </a:effectLst>
              </a:rPr>
              <a:t>50 page limit </a:t>
            </a:r>
            <a:r>
              <a:rPr lang="en-US" sz="2475" b="1" cap="all" dirty="0">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rPr>
              <a:t>excluding</a:t>
            </a:r>
            <a:r>
              <a:rPr lang="en-US" sz="2475" b="1" dirty="0">
                <a:effectLst>
                  <a:outerShdw blurRad="38100" dist="38100" dir="2700000" algn="tl">
                    <a:srgbClr val="000000">
                      <a:alpha val="43137"/>
                    </a:srgbClr>
                  </a:outerShdw>
                </a:effectLst>
              </a:rPr>
              <a:t> </a:t>
            </a:r>
            <a:r>
              <a:rPr lang="en-US" sz="2475" b="1" dirty="0">
                <a:solidFill>
                  <a:srgbClr val="66080F"/>
                </a:solidFill>
                <a:effectLst>
                  <a:outerShdw blurRad="38100" dist="38100" dir="2700000" algn="tl">
                    <a:srgbClr val="000000">
                      <a:alpha val="43137"/>
                    </a:srgbClr>
                  </a:outerShdw>
                </a:effectLst>
              </a:rPr>
              <a:t>CV, </a:t>
            </a:r>
            <a:r>
              <a:rPr lang="en-US" sz="2475" b="1" dirty="0" smtClean="0">
                <a:solidFill>
                  <a:srgbClr val="66080F"/>
                </a:solidFill>
                <a:effectLst>
                  <a:outerShdw blurRad="38100" dist="38100" dir="2700000" algn="tl">
                    <a:srgbClr val="000000">
                      <a:alpha val="43137"/>
                    </a:srgbClr>
                  </a:outerShdw>
                </a:effectLst>
              </a:rPr>
              <a:t>Appendices, Administrative Sections</a:t>
            </a:r>
            <a:endParaRPr lang="en-US" sz="750" b="1" dirty="0"/>
          </a:p>
          <a:p>
            <a:pPr>
              <a:lnSpc>
                <a:spcPct val="120000"/>
              </a:lnSpc>
              <a:spcAft>
                <a:spcPts val="0"/>
              </a:spcAft>
              <a:buFont typeface="Wingdings" panose="05000000000000000000" pitchFamily="2" charset="2"/>
              <a:buChar char="§"/>
            </a:pPr>
            <a:r>
              <a:rPr lang="en-US" sz="2100" dirty="0">
                <a:latin typeface="BentonSans Black Italic"/>
                <a:cs typeface="BentonSans Black Italic"/>
              </a:rPr>
              <a:t>Candidate’s </a:t>
            </a:r>
            <a:r>
              <a:rPr lang="en-US" sz="2100" dirty="0" smtClean="0">
                <a:latin typeface="BentonSans Black Italic"/>
                <a:cs typeface="BentonSans Black Italic"/>
              </a:rPr>
              <a:t>Statement </a:t>
            </a:r>
            <a:endParaRPr lang="en-US" sz="2100" dirty="0">
              <a:latin typeface="BentonSans Black Italic"/>
              <a:cs typeface="BentonSans Black Italic"/>
            </a:endParaRPr>
          </a:p>
          <a:p>
            <a:pPr>
              <a:lnSpc>
                <a:spcPct val="120000"/>
              </a:lnSpc>
              <a:spcAft>
                <a:spcPts val="0"/>
              </a:spcAft>
              <a:buFont typeface="Wingdings" panose="05000000000000000000" pitchFamily="2" charset="2"/>
              <a:buChar char="§"/>
            </a:pPr>
            <a:r>
              <a:rPr lang="en-US" sz="2100" dirty="0">
                <a:latin typeface="BentonSans Black Italic"/>
                <a:cs typeface="BentonSans Black Italic"/>
              </a:rPr>
              <a:t>Curriculum Vitae </a:t>
            </a:r>
          </a:p>
          <a:p>
            <a:pPr>
              <a:lnSpc>
                <a:spcPct val="120000"/>
              </a:lnSpc>
              <a:spcAft>
                <a:spcPts val="0"/>
              </a:spcAft>
              <a:buFont typeface="Wingdings" panose="05000000000000000000" pitchFamily="2" charset="2"/>
              <a:buChar char="§"/>
            </a:pPr>
            <a:r>
              <a:rPr lang="en-US" sz="2100" dirty="0">
                <a:latin typeface="BentonSans Black Italic"/>
                <a:cs typeface="BentonSans Black Italic"/>
              </a:rPr>
              <a:t>Teaching (For Librarians: Performance) </a:t>
            </a:r>
          </a:p>
          <a:p>
            <a:pPr>
              <a:lnSpc>
                <a:spcPct val="120000"/>
              </a:lnSpc>
              <a:spcAft>
                <a:spcPts val="0"/>
              </a:spcAft>
              <a:buFont typeface="Wingdings" panose="05000000000000000000" pitchFamily="2" charset="2"/>
              <a:buChar char="§"/>
            </a:pPr>
            <a:r>
              <a:rPr lang="en-US" sz="2100" dirty="0">
                <a:latin typeface="BentonSans Black Italic"/>
                <a:cs typeface="BentonSans Black Italic"/>
              </a:rPr>
              <a:t>Research and Creative Activity (For Librarians: Professional Development) </a:t>
            </a:r>
          </a:p>
          <a:p>
            <a:pPr>
              <a:lnSpc>
                <a:spcPct val="120000"/>
              </a:lnSpc>
              <a:spcAft>
                <a:spcPts val="0"/>
              </a:spcAft>
              <a:buFont typeface="Wingdings" panose="05000000000000000000" pitchFamily="2" charset="2"/>
              <a:buChar char="§"/>
            </a:pPr>
            <a:r>
              <a:rPr lang="en-US" sz="2100" dirty="0">
                <a:latin typeface="BentonSans Black Italic"/>
                <a:cs typeface="BentonSans Black Italic"/>
              </a:rPr>
              <a:t>Professional and University Service (For Librarians: Service) </a:t>
            </a:r>
          </a:p>
          <a:p>
            <a:pPr>
              <a:lnSpc>
                <a:spcPct val="120000"/>
              </a:lnSpc>
              <a:spcAft>
                <a:spcPts val="0"/>
              </a:spcAft>
              <a:buFont typeface="Wingdings" panose="05000000000000000000" pitchFamily="2" charset="2"/>
              <a:buChar char="§"/>
            </a:pPr>
            <a:r>
              <a:rPr lang="en-US" sz="2100" dirty="0">
                <a:latin typeface="BentonSans Black Italic"/>
                <a:cs typeface="BentonSans Black Italic"/>
              </a:rPr>
              <a:t>Appendices </a:t>
            </a:r>
            <a:r>
              <a:rPr lang="en-US" sz="2100" dirty="0" smtClean="0">
                <a:latin typeface="BentonSans Black Italic"/>
                <a:cs typeface="BentonSans Black Italic"/>
              </a:rPr>
              <a:t>reside within the teaching, research and service sections</a:t>
            </a:r>
          </a:p>
          <a:p>
            <a:pPr marL="0" indent="0">
              <a:lnSpc>
                <a:spcPct val="120000"/>
              </a:lnSpc>
              <a:spcAft>
                <a:spcPts val="0"/>
              </a:spcAft>
              <a:buNone/>
            </a:pPr>
            <a:endParaRPr lang="en-US" sz="1200" dirty="0" smtClean="0">
              <a:latin typeface="BentonSans Black Italic"/>
              <a:cs typeface="BentonSans Black Italic"/>
            </a:endParaRPr>
          </a:p>
          <a:p>
            <a:pPr marL="0" indent="0">
              <a:lnSpc>
                <a:spcPct val="120000"/>
              </a:lnSpc>
              <a:spcAft>
                <a:spcPts val="0"/>
              </a:spcAft>
              <a:buNone/>
            </a:pPr>
            <a:r>
              <a:rPr lang="en-US" sz="2100" b="1" dirty="0" smtClean="0">
                <a:solidFill>
                  <a:srgbClr val="690304"/>
                </a:solidFill>
                <a:latin typeface="BentonSans Black Italic"/>
                <a:cs typeface="BentonSans Black Italic"/>
              </a:rPr>
              <a:t>Dossiers </a:t>
            </a:r>
            <a:r>
              <a:rPr lang="en-US" sz="2100" b="1" dirty="0">
                <a:solidFill>
                  <a:srgbClr val="690304"/>
                </a:solidFill>
                <a:latin typeface="BentonSans Black Italic"/>
                <a:cs typeface="BentonSans Black Italic"/>
              </a:rPr>
              <a:t>for non-tenure eligible faculty </a:t>
            </a:r>
            <a:r>
              <a:rPr lang="en-US" sz="2100" b="1" dirty="0" smtClean="0">
                <a:solidFill>
                  <a:srgbClr val="690304"/>
                </a:solidFill>
                <a:latin typeface="BentonSans Black Italic"/>
                <a:cs typeface="BentonSans Black Italic"/>
              </a:rPr>
              <a:t>should </a:t>
            </a:r>
            <a:r>
              <a:rPr lang="en-US" sz="2100" b="1" dirty="0">
                <a:solidFill>
                  <a:srgbClr val="690304"/>
                </a:solidFill>
                <a:latin typeface="BentonSans Black Italic"/>
                <a:cs typeface="BentonSans Black Italic"/>
              </a:rPr>
              <a:t>only include sections relevant to the candidate’s appointment and required areas of evaluation</a:t>
            </a:r>
            <a:r>
              <a:rPr lang="en-US" sz="2100" b="1" dirty="0" smtClean="0">
                <a:solidFill>
                  <a:srgbClr val="690304"/>
                </a:solidFill>
                <a:latin typeface="BentonSans Black Italic"/>
                <a:cs typeface="BentonSans Black Italic"/>
              </a:rPr>
              <a:t>.</a:t>
            </a:r>
          </a:p>
          <a:p>
            <a:pPr marL="0" indent="0">
              <a:lnSpc>
                <a:spcPct val="120000"/>
              </a:lnSpc>
              <a:spcAft>
                <a:spcPts val="0"/>
              </a:spcAft>
              <a:buNone/>
            </a:pPr>
            <a:endParaRPr lang="en-US" sz="1200" dirty="0">
              <a:latin typeface="BentonSans Black Italic"/>
              <a:cs typeface="BentonSans Black Italic"/>
            </a:endParaRPr>
          </a:p>
          <a:p>
            <a:pPr marL="0" indent="0">
              <a:lnSpc>
                <a:spcPct val="120000"/>
              </a:lnSpc>
              <a:spcAft>
                <a:spcPts val="0"/>
              </a:spcAft>
              <a:buNone/>
            </a:pPr>
            <a:r>
              <a:rPr lang="en-US" sz="2100" dirty="0" smtClean="0">
                <a:latin typeface="BentonSans Black Italic"/>
                <a:cs typeface="BentonSans Black Italic"/>
                <a:hlinkClick r:id="rId3"/>
              </a:rPr>
              <a:t>See Submission Grid  </a:t>
            </a:r>
            <a:endParaRPr lang="en-US" sz="2100" dirty="0">
              <a:latin typeface="BentonSans Black Italic"/>
              <a:cs typeface="BentonSans Black Italic"/>
            </a:endParaRPr>
          </a:p>
        </p:txBody>
      </p:sp>
      <p:pic>
        <p:nvPicPr>
          <p:cNvPr id="7170" name="Picture 2" descr="C:\Users\gwilliam\AppData\Local\Microsoft\Windows\Temporary Internet Files\Content.IE5\3Z7WH04C\sarxos-Simple-Green-Yellow-Blue-Violet-Folder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737" y="448450"/>
            <a:ext cx="1806463" cy="13751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7690168" y="6535759"/>
            <a:ext cx="1274174" cy="231668"/>
          </a:xfrm>
          <a:prstGeom prst="rect">
            <a:avLst/>
          </a:prstGeom>
        </p:spPr>
      </p:pic>
    </p:spTree>
    <p:extLst>
      <p:ext uri="{BB962C8B-B14F-4D97-AF65-F5344CB8AC3E}">
        <p14:creationId xmlns:p14="http://schemas.microsoft.com/office/powerpoint/2010/main" val="31313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t>Welcome Screen</a:t>
            </a:r>
            <a:endParaRPr lang="en-US" sz="3600" b="1"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47769"/>
          <a:stretch/>
        </p:blipFill>
        <p:spPr>
          <a:xfrm>
            <a:off x="579354" y="1976438"/>
            <a:ext cx="7961447" cy="2338110"/>
          </a:xfrm>
        </p:spPr>
      </p:pic>
      <p:sp>
        <p:nvSpPr>
          <p:cNvPr id="3" name="Rectangle 2"/>
          <p:cNvSpPr/>
          <p:nvPr/>
        </p:nvSpPr>
        <p:spPr>
          <a:xfrm>
            <a:off x="1507402" y="4771673"/>
            <a:ext cx="6264998" cy="646331"/>
          </a:xfrm>
          <a:prstGeom prst="rect">
            <a:avLst/>
          </a:prstGeom>
        </p:spPr>
        <p:txBody>
          <a:bodyPr wrap="square">
            <a:spAutoFit/>
          </a:bodyPr>
          <a:lstStyle/>
          <a:p>
            <a:pPr algn="ctr"/>
            <a:endParaRPr lang="en-US" dirty="0"/>
          </a:p>
          <a:p>
            <a:pPr algn="ctr"/>
            <a:r>
              <a:rPr lang="en-US" dirty="0">
                <a:hlinkClick r:id="rId4"/>
              </a:rPr>
              <a:t>Candidate User Instructions</a:t>
            </a:r>
            <a:endParaRPr lang="en-US" dirty="0">
              <a:effectLst/>
            </a:endParaRPr>
          </a:p>
        </p:txBody>
      </p:sp>
      <p:pic>
        <p:nvPicPr>
          <p:cNvPr id="7" name="Picture 6"/>
          <p:cNvPicPr>
            <a:picLocks noChangeAspect="1"/>
          </p:cNvPicPr>
          <p:nvPr/>
        </p:nvPicPr>
        <p:blipFill>
          <a:blip r:embed="rId5"/>
          <a:stretch>
            <a:fillRect/>
          </a:stretch>
        </p:blipFill>
        <p:spPr>
          <a:xfrm>
            <a:off x="7690168" y="6535759"/>
            <a:ext cx="1274174" cy="231668"/>
          </a:xfrm>
          <a:prstGeom prst="rect">
            <a:avLst/>
          </a:prstGeom>
        </p:spPr>
      </p:pic>
    </p:spTree>
    <p:extLst>
      <p:ext uri="{BB962C8B-B14F-4D97-AF65-F5344CB8AC3E}">
        <p14:creationId xmlns:p14="http://schemas.microsoft.com/office/powerpoint/2010/main" val="2561199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solidFill>
                  <a:schemeClr val="tx1"/>
                </a:solidFill>
              </a:rPr>
              <a:t>Assign a Delegate or Guest</a:t>
            </a:r>
            <a:endParaRPr lang="en-US" sz="3600" b="1" dirty="0">
              <a:solidFill>
                <a:schemeClr val="tx1"/>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47769"/>
          <a:stretch/>
        </p:blipFill>
        <p:spPr>
          <a:xfrm>
            <a:off x="614863" y="1736740"/>
            <a:ext cx="7991677" cy="2346988"/>
          </a:xfrm>
        </p:spPr>
      </p:pic>
      <p:cxnSp>
        <p:nvCxnSpPr>
          <p:cNvPr id="4" name="Straight Arrow Connector 3"/>
          <p:cNvCxnSpPr/>
          <p:nvPr/>
        </p:nvCxnSpPr>
        <p:spPr>
          <a:xfrm flipH="1" flipV="1">
            <a:off x="1636382" y="2910234"/>
            <a:ext cx="2696171" cy="15011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824" y="3200400"/>
            <a:ext cx="4186976" cy="28097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863" y="4411427"/>
            <a:ext cx="3547285" cy="1271057"/>
          </a:xfrm>
          <a:prstGeom prst="rect">
            <a:avLst/>
          </a:prstGeom>
        </p:spPr>
      </p:pic>
      <p:cxnSp>
        <p:nvCxnSpPr>
          <p:cNvPr id="8" name="Straight Arrow Connector 7"/>
          <p:cNvCxnSpPr/>
          <p:nvPr/>
        </p:nvCxnSpPr>
        <p:spPr>
          <a:xfrm flipH="1" flipV="1">
            <a:off x="1218811" y="3036000"/>
            <a:ext cx="1089799" cy="1560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6"/>
          <a:stretch>
            <a:fillRect/>
          </a:stretch>
        </p:blipFill>
        <p:spPr>
          <a:xfrm>
            <a:off x="7752310" y="6535760"/>
            <a:ext cx="1274174" cy="231668"/>
          </a:xfrm>
          <a:prstGeom prst="rect">
            <a:avLst/>
          </a:prstGeom>
        </p:spPr>
      </p:pic>
    </p:spTree>
    <p:extLst>
      <p:ext uri="{BB962C8B-B14F-4D97-AF65-F5344CB8AC3E}">
        <p14:creationId xmlns:p14="http://schemas.microsoft.com/office/powerpoint/2010/main" val="3753630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smtClean="0"/>
              <a:t>File Upload</a:t>
            </a:r>
            <a:endParaRPr lang="en-US" sz="3600" b="1"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655854" y="1884378"/>
            <a:ext cx="7582624" cy="4259546"/>
          </a:xfrm>
        </p:spPr>
      </p:pic>
      <p:pic>
        <p:nvPicPr>
          <p:cNvPr id="5" name="Picture 4"/>
          <p:cNvPicPr>
            <a:picLocks noChangeAspect="1"/>
          </p:cNvPicPr>
          <p:nvPr/>
        </p:nvPicPr>
        <p:blipFill>
          <a:blip r:embed="rId4"/>
          <a:stretch>
            <a:fillRect/>
          </a:stretch>
        </p:blipFill>
        <p:spPr>
          <a:xfrm>
            <a:off x="7725676" y="6553515"/>
            <a:ext cx="1274174" cy="231668"/>
          </a:xfrm>
          <a:prstGeom prst="rect">
            <a:avLst/>
          </a:prstGeom>
        </p:spPr>
      </p:pic>
    </p:spTree>
    <p:extLst>
      <p:ext uri="{BB962C8B-B14F-4D97-AF65-F5344CB8AC3E}">
        <p14:creationId xmlns:p14="http://schemas.microsoft.com/office/powerpoint/2010/main" val="337703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smtClean="0">
                <a:solidFill>
                  <a:schemeClr val="tx1"/>
                </a:solidFill>
              </a:rPr>
              <a:t>General File Folder</a:t>
            </a:r>
            <a:endParaRPr lang="en-US" sz="4000" b="1" dirty="0">
              <a:solidFill>
                <a:schemeClr val="tx1"/>
              </a:solidFill>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622139" y="1684338"/>
            <a:ext cx="7326635" cy="411956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236695"/>
            <a:ext cx="3546923" cy="1418769"/>
          </a:xfrm>
          <a:prstGeom prst="rect">
            <a:avLst/>
          </a:prstGeom>
        </p:spPr>
      </p:pic>
      <p:sp>
        <p:nvSpPr>
          <p:cNvPr id="4" name="TextBox 3"/>
          <p:cNvSpPr txBox="1"/>
          <p:nvPr/>
        </p:nvSpPr>
        <p:spPr>
          <a:xfrm>
            <a:off x="4038600" y="3741211"/>
            <a:ext cx="4427683" cy="2123658"/>
          </a:xfrm>
          <a:prstGeom prst="rect">
            <a:avLst/>
          </a:prstGeom>
          <a:noFill/>
        </p:spPr>
        <p:txBody>
          <a:bodyPr wrap="square" rtlCol="0">
            <a:spAutoFit/>
          </a:bodyPr>
          <a:lstStyle/>
          <a:p>
            <a:pPr defTabSz="457200"/>
            <a:r>
              <a:rPr lang="en-US" sz="1200" b="1" dirty="0" smtClean="0">
                <a:solidFill>
                  <a:srgbClr val="0070C0"/>
                </a:solidFill>
              </a:rPr>
              <a:t>General Folder Contents:</a:t>
            </a:r>
          </a:p>
          <a:p>
            <a:pPr marL="171450" indent="-171450" defTabSz="457200">
              <a:buFont typeface="Arial" panose="020B0604020202020204" pitchFamily="34" charset="0"/>
              <a:buChar char="•"/>
            </a:pPr>
            <a:r>
              <a:rPr lang="en-US" sz="1200" b="1" dirty="0" smtClean="0">
                <a:solidFill>
                  <a:srgbClr val="292929"/>
                </a:solidFill>
              </a:rPr>
              <a:t>Department </a:t>
            </a:r>
            <a:r>
              <a:rPr lang="en-US" sz="1200" b="1" dirty="0">
                <a:solidFill>
                  <a:srgbClr val="292929"/>
                </a:solidFill>
              </a:rPr>
              <a:t>and School Criteria:</a:t>
            </a:r>
            <a:r>
              <a:rPr lang="en-US" sz="1200" dirty="0">
                <a:solidFill>
                  <a:srgbClr val="292929"/>
                </a:solidFill>
              </a:rPr>
              <a:t> Candidate </a:t>
            </a:r>
            <a:r>
              <a:rPr lang="en-US" sz="1200" dirty="0" smtClean="0">
                <a:solidFill>
                  <a:srgbClr val="292929"/>
                </a:solidFill>
              </a:rPr>
              <a:t>uploads </a:t>
            </a:r>
            <a:r>
              <a:rPr lang="en-US" sz="1200" dirty="0">
                <a:solidFill>
                  <a:srgbClr val="292929"/>
                </a:solidFill>
              </a:rPr>
              <a:t>an official copy of </a:t>
            </a:r>
            <a:r>
              <a:rPr lang="en-US" sz="1200" dirty="0" smtClean="0">
                <a:solidFill>
                  <a:srgbClr val="292929"/>
                </a:solidFill>
              </a:rPr>
              <a:t>the current department/school </a:t>
            </a:r>
            <a:r>
              <a:rPr lang="en-US" sz="1200" dirty="0">
                <a:solidFill>
                  <a:srgbClr val="292929"/>
                </a:solidFill>
              </a:rPr>
              <a:t>criteria for excellence</a:t>
            </a:r>
            <a:r>
              <a:rPr lang="en-US" sz="1200" dirty="0" smtClean="0">
                <a:solidFill>
                  <a:srgbClr val="292929"/>
                </a:solidFill>
              </a:rPr>
              <a:t>.</a:t>
            </a:r>
          </a:p>
          <a:p>
            <a:pPr marL="171450" indent="-171450" defTabSz="457200">
              <a:buFont typeface="Arial" panose="020B0604020202020204" pitchFamily="34" charset="0"/>
              <a:buChar char="•"/>
            </a:pPr>
            <a:r>
              <a:rPr lang="en-US" sz="1200" b="1" dirty="0" smtClean="0">
                <a:solidFill>
                  <a:srgbClr val="292929"/>
                </a:solidFill>
              </a:rPr>
              <a:t>Curriculum Vitae: </a:t>
            </a:r>
            <a:r>
              <a:rPr lang="en-US" sz="1200" dirty="0">
                <a:solidFill>
                  <a:srgbClr val="292929"/>
                </a:solidFill>
              </a:rPr>
              <a:t>Candidate uploads </a:t>
            </a:r>
            <a:r>
              <a:rPr lang="en-US" sz="1200" dirty="0" smtClean="0">
                <a:solidFill>
                  <a:srgbClr val="292929"/>
                </a:solidFill>
              </a:rPr>
              <a:t>CV; if core school - upload both IUPUI and IUB required formats clearly labeled</a:t>
            </a:r>
          </a:p>
          <a:p>
            <a:pPr marL="171450" indent="-171450" defTabSz="457200">
              <a:buFont typeface="Arial" panose="020B0604020202020204" pitchFamily="34" charset="0"/>
              <a:buChar char="•"/>
            </a:pPr>
            <a:r>
              <a:rPr lang="en-US" sz="1200" b="1" dirty="0" smtClean="0">
                <a:solidFill>
                  <a:srgbClr val="292929"/>
                </a:solidFill>
              </a:rPr>
              <a:t>Candidate’s Statement: </a:t>
            </a:r>
            <a:r>
              <a:rPr lang="en-US" sz="1200" dirty="0">
                <a:solidFill>
                  <a:srgbClr val="292929"/>
                </a:solidFill>
              </a:rPr>
              <a:t>Candidate uploads </a:t>
            </a:r>
            <a:r>
              <a:rPr lang="en-US" sz="1200" dirty="0" smtClean="0">
                <a:solidFill>
                  <a:srgbClr val="292929"/>
                </a:solidFill>
              </a:rPr>
              <a:t>statement not to exceed 7 pages (or split 5/2)</a:t>
            </a:r>
            <a:endParaRPr lang="en-US" sz="1200" b="1" dirty="0" smtClean="0">
              <a:solidFill>
                <a:srgbClr val="292929"/>
              </a:solidFill>
            </a:endParaRPr>
          </a:p>
          <a:p>
            <a:pPr marL="171450" indent="-171450" defTabSz="457200">
              <a:buFont typeface="Arial" panose="020B0604020202020204" pitchFamily="34" charset="0"/>
              <a:buChar char="•"/>
            </a:pPr>
            <a:r>
              <a:rPr lang="en-US" sz="1200" b="1" dirty="0" smtClean="0">
                <a:solidFill>
                  <a:srgbClr val="292929"/>
                </a:solidFill>
              </a:rPr>
              <a:t>Department </a:t>
            </a:r>
            <a:r>
              <a:rPr lang="en-US" sz="1200" b="1" dirty="0">
                <a:solidFill>
                  <a:srgbClr val="292929"/>
                </a:solidFill>
              </a:rPr>
              <a:t>(School) List of Prospective Referees:</a:t>
            </a:r>
            <a:r>
              <a:rPr lang="en-US" sz="1200" dirty="0">
                <a:solidFill>
                  <a:srgbClr val="292929"/>
                </a:solidFill>
              </a:rPr>
              <a:t> </a:t>
            </a:r>
            <a:r>
              <a:rPr lang="en-US" sz="1200" dirty="0">
                <a:solidFill>
                  <a:srgbClr val="C00000"/>
                </a:solidFill>
              </a:rPr>
              <a:t>Not required for </a:t>
            </a:r>
            <a:r>
              <a:rPr lang="en-US" sz="1200" dirty="0" smtClean="0">
                <a:solidFill>
                  <a:srgbClr val="C00000"/>
                </a:solidFill>
              </a:rPr>
              <a:t>IUPUI dossiers. </a:t>
            </a:r>
            <a:r>
              <a:rPr lang="en-US" sz="1200" i="1" dirty="0" smtClean="0">
                <a:solidFill>
                  <a:srgbClr val="292929"/>
                </a:solidFill>
              </a:rPr>
              <a:t>No need to insert a blank page.</a:t>
            </a:r>
          </a:p>
          <a:p>
            <a:pPr marL="171450" indent="-171450" defTabSz="457200">
              <a:buFont typeface="Arial" panose="020B0604020202020204" pitchFamily="34" charset="0"/>
              <a:buChar char="•"/>
            </a:pPr>
            <a:r>
              <a:rPr lang="en-US" sz="1200" b="1" dirty="0" smtClean="0">
                <a:solidFill>
                  <a:srgbClr val="292929"/>
                </a:solidFill>
              </a:rPr>
              <a:t>Candidate's </a:t>
            </a:r>
            <a:r>
              <a:rPr lang="en-US" sz="1200" b="1" dirty="0">
                <a:solidFill>
                  <a:srgbClr val="292929"/>
                </a:solidFill>
              </a:rPr>
              <a:t>List of Prospective Referees:</a:t>
            </a:r>
            <a:r>
              <a:rPr lang="en-US" sz="1200" dirty="0">
                <a:solidFill>
                  <a:srgbClr val="292929"/>
                </a:solidFill>
              </a:rPr>
              <a:t> </a:t>
            </a:r>
            <a:r>
              <a:rPr lang="en-US" sz="1200" dirty="0">
                <a:solidFill>
                  <a:srgbClr val="C00000"/>
                </a:solidFill>
              </a:rPr>
              <a:t>Not required for IUPUI </a:t>
            </a:r>
            <a:r>
              <a:rPr lang="en-US" sz="1200" dirty="0" smtClean="0">
                <a:solidFill>
                  <a:srgbClr val="C00000"/>
                </a:solidFill>
              </a:rPr>
              <a:t>dossiers. </a:t>
            </a:r>
            <a:r>
              <a:rPr lang="en-US" sz="1200" i="1" dirty="0">
                <a:solidFill>
                  <a:srgbClr val="292929"/>
                </a:solidFill>
              </a:rPr>
              <a:t>No need to insert a blank page.</a:t>
            </a:r>
          </a:p>
        </p:txBody>
      </p:sp>
      <p:cxnSp>
        <p:nvCxnSpPr>
          <p:cNvPr id="6" name="Straight Arrow Connector 5"/>
          <p:cNvCxnSpPr/>
          <p:nvPr/>
        </p:nvCxnSpPr>
        <p:spPr>
          <a:xfrm flipH="1">
            <a:off x="3635194" y="3932048"/>
            <a:ext cx="280657" cy="372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5"/>
          <a:stretch>
            <a:fillRect/>
          </a:stretch>
        </p:blipFill>
        <p:spPr>
          <a:xfrm>
            <a:off x="7743434" y="6544639"/>
            <a:ext cx="1274174" cy="23166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0493" y="242095"/>
            <a:ext cx="1786455" cy="1408905"/>
          </a:xfrm>
          <a:prstGeom prst="rect">
            <a:avLst/>
          </a:prstGeom>
        </p:spPr>
      </p:pic>
    </p:spTree>
    <p:extLst>
      <p:ext uri="{BB962C8B-B14F-4D97-AF65-F5344CB8AC3E}">
        <p14:creationId xmlns:p14="http://schemas.microsoft.com/office/powerpoint/2010/main" val="2381967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openxmlformats.org/package/2006/metadata/core-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microsoft.com/sharepoint/v3/field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IUPUIndianapolis-standard-template</Template>
  <TotalTime>1845</TotalTime>
  <Words>1831</Words>
  <Application>Microsoft Office PowerPoint</Application>
  <PresentationFormat>On-screen Show (4:3)</PresentationFormat>
  <Paragraphs>222</Paragraphs>
  <Slides>34</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Abadi MT Condensed Light</vt:lpstr>
      <vt:lpstr>Arial</vt:lpstr>
      <vt:lpstr>BentonSans Black Italic</vt:lpstr>
      <vt:lpstr>Calibri</vt:lpstr>
      <vt:lpstr>IsonormD</vt:lpstr>
      <vt:lpstr>Wingdings</vt:lpstr>
      <vt:lpstr>Main</vt:lpstr>
      <vt:lpstr>Visio</vt:lpstr>
      <vt:lpstr>eDossier - Faculty Dossier Management System</vt:lpstr>
      <vt:lpstr>Contents</vt:lpstr>
      <vt:lpstr>eDOSSIER Access</vt:lpstr>
      <vt:lpstr>Candidate Sections</vt:lpstr>
      <vt:lpstr>Candidate Sections</vt:lpstr>
      <vt:lpstr>Welcome Screen</vt:lpstr>
      <vt:lpstr>Assign a Delegate or Guest</vt:lpstr>
      <vt:lpstr>File Upload</vt:lpstr>
      <vt:lpstr>General File Folder</vt:lpstr>
      <vt:lpstr>Research/Creative Activity</vt:lpstr>
      <vt:lpstr>Teaching</vt:lpstr>
      <vt:lpstr>Service</vt:lpstr>
      <vt:lpstr>CANDIDATE Hyperlinking</vt:lpstr>
      <vt:lpstr>CANDIDATE Hyperlinking</vt:lpstr>
      <vt:lpstr>Submit</vt:lpstr>
      <vt:lpstr>Supplemental Folder</vt:lpstr>
      <vt:lpstr>Administrative Sections</vt:lpstr>
      <vt:lpstr>Administrative Sections</vt:lpstr>
      <vt:lpstr>Principals – Rights and Access</vt:lpstr>
      <vt:lpstr>Typical Workflow</vt:lpstr>
      <vt:lpstr>Principals</vt:lpstr>
      <vt:lpstr>Internal Letters and Vote Records </vt:lpstr>
      <vt:lpstr>Assign a Chair Delegate</vt:lpstr>
      <vt:lpstr>Reviewers</vt:lpstr>
      <vt:lpstr>Welcome Screen</vt:lpstr>
      <vt:lpstr>Access List</vt:lpstr>
      <vt:lpstr>Reviewer Details</vt:lpstr>
      <vt:lpstr>Departmental Level </vt:lpstr>
      <vt:lpstr>PowerPoint Presentation</vt:lpstr>
      <vt:lpstr>Supplemental Documents</vt:lpstr>
      <vt:lpstr>Supplemental Notifications &amp; Actions </vt:lpstr>
      <vt:lpstr>Processes Outside eDossier</vt:lpstr>
      <vt:lpstr>Resources</vt:lpstr>
      <vt:lpstr>PowerPoint Presentation</vt:lpstr>
    </vt:vector>
  </TitlesOfParts>
  <Company>Indiana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Williamson, Gail F.</dc:creator>
  <cp:lastModifiedBy>Williamson, Gail F.</cp:lastModifiedBy>
  <cp:revision>148</cp:revision>
  <cp:lastPrinted>2017-06-19T21:15:54Z</cp:lastPrinted>
  <dcterms:created xsi:type="dcterms:W3CDTF">2016-12-02T17:31:20Z</dcterms:created>
  <dcterms:modified xsi:type="dcterms:W3CDTF">2017-06-27T15:10:10Z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