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5" r:id="rId2"/>
    <p:sldId id="275" r:id="rId3"/>
    <p:sldId id="276" r:id="rId4"/>
    <p:sldId id="278" r:id="rId5"/>
    <p:sldId id="279" r:id="rId6"/>
    <p:sldId id="257" r:id="rId7"/>
    <p:sldId id="267" r:id="rId8"/>
    <p:sldId id="259" r:id="rId9"/>
    <p:sldId id="270" r:id="rId10"/>
    <p:sldId id="269" r:id="rId11"/>
    <p:sldId id="266" r:id="rId12"/>
    <p:sldId id="280" r:id="rId13"/>
    <p:sldId id="264" r:id="rId14"/>
    <p:sldId id="281" r:id="rId15"/>
    <p:sldId id="282" r:id="rId16"/>
    <p:sldId id="256" r:id="rId17"/>
    <p:sldId id="258" r:id="rId18"/>
    <p:sldId id="26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37C5F-FAF2-4B0A-B070-596EF1E624C8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805C8-2A23-4E7E-9E3E-3528F807C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05C8-2A23-4E7E-9E3E-3528F807CE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20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05C8-2A23-4E7E-9E3E-3528F807CE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38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05C8-2A23-4E7E-9E3E-3528F807CE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49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05C8-2A23-4E7E-9E3E-3528F807CE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59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05C8-2A23-4E7E-9E3E-3528F807CE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79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05C8-2A23-4E7E-9E3E-3528F807CE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78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05C8-2A23-4E7E-9E3E-3528F807CE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33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05C8-2A23-4E7E-9E3E-3528F807CE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6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05C8-2A23-4E7E-9E3E-3528F807CE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31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05C8-2A23-4E7E-9E3E-3528F807CE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45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05C8-2A23-4E7E-9E3E-3528F807CE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6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05C8-2A23-4E7E-9E3E-3528F807CE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4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05C8-2A23-4E7E-9E3E-3528F807CE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31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05C8-2A23-4E7E-9E3E-3528F807CE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05C8-2A23-4E7E-9E3E-3528F807CE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48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05C8-2A23-4E7E-9E3E-3528F807CE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38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05C8-2A23-4E7E-9E3E-3528F807CE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77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05C8-2A23-4E7E-9E3E-3528F807CE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95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05C8-2A23-4E7E-9E3E-3528F807CE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3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C20D-04A3-43E1-AC5F-A70EB6B8D02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2B2A-6777-4153-AF8B-80EC5E87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2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C20D-04A3-43E1-AC5F-A70EB6B8D02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2B2A-6777-4153-AF8B-80EC5E87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8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C20D-04A3-43E1-AC5F-A70EB6B8D02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2B2A-6777-4153-AF8B-80EC5E87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1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C20D-04A3-43E1-AC5F-A70EB6B8D02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2B2A-6777-4153-AF8B-80EC5E87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5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C20D-04A3-43E1-AC5F-A70EB6B8D02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2B2A-6777-4153-AF8B-80EC5E87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C20D-04A3-43E1-AC5F-A70EB6B8D02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2B2A-6777-4153-AF8B-80EC5E87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6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C20D-04A3-43E1-AC5F-A70EB6B8D02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2B2A-6777-4153-AF8B-80EC5E87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6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C20D-04A3-43E1-AC5F-A70EB6B8D02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2B2A-6777-4153-AF8B-80EC5E87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6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C20D-04A3-43E1-AC5F-A70EB6B8D02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2B2A-6777-4153-AF8B-80EC5E87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5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C20D-04A3-43E1-AC5F-A70EB6B8D02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2B2A-6777-4153-AF8B-80EC5E87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5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C20D-04A3-43E1-AC5F-A70EB6B8D02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2B2A-6777-4153-AF8B-80EC5E87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1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EC20D-04A3-43E1-AC5F-A70EB6B8D02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C2B2A-6777-4153-AF8B-80EC5E87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1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dossier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dossier@indiana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e-Dossier </a:t>
            </a:r>
            <a:r>
              <a:rPr lang="en-US" sz="3100" dirty="0"/>
              <a:t>Overview</a:t>
            </a:r>
            <a:br>
              <a:rPr lang="en-US" dirty="0"/>
            </a:br>
            <a:br>
              <a:rPr lang="en-US" dirty="0"/>
            </a:br>
            <a:endParaRPr lang="en-US" sz="2400" dirty="0"/>
          </a:p>
        </p:txBody>
      </p:sp>
      <p:sp>
        <p:nvSpPr>
          <p:cNvPr id="3" name="TextBox 2"/>
          <p:cNvSpPr txBox="1"/>
          <p:nvPr>
            <p:extLst>
              <p:ext uri="{D42A27DB-BD31-4B8C-83A1-F6EECF244321}">
                <p14:modId xmlns:p14="http://schemas.microsoft.com/office/powerpoint/2010/main" val="1838237473"/>
              </p:ext>
            </p:extLst>
          </p:nvPr>
        </p:nvSpPr>
        <p:spPr>
          <a:xfrm>
            <a:off x="838200" y="4800600"/>
            <a:ext cx="58674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extLst>
              <p:ext uri="{D42A27DB-BD31-4B8C-83A1-F6EECF244321}">
                <p14:modId xmlns:p14="http://schemas.microsoft.com/office/powerpoint/2010/main" val="3159640711"/>
              </p:ext>
            </p:extLst>
          </p:nvPr>
        </p:nvSpPr>
        <p:spPr>
          <a:xfrm>
            <a:off x="1866900" y="3495675"/>
            <a:ext cx="58674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/>
              <a:t>Questions and/or suggestions: </a:t>
            </a:r>
            <a:r>
              <a:rPr lang="en-US" dirty="0">
                <a:hlinkClick r:id="rId3"/>
              </a:rPr>
              <a:t>edossier@indiana.edu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58999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Vote Record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14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9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/>
          </a:bodyPr>
          <a:lstStyle/>
          <a:p>
            <a:r>
              <a:rPr lang="en-US" sz="2000" dirty="0"/>
              <a:t>e-dossiers move (or “route”) individually from one level to the next via </a:t>
            </a:r>
            <a:r>
              <a:rPr lang="en-US" sz="2000" dirty="0" err="1"/>
              <a:t>Kuali</a:t>
            </a:r>
            <a:r>
              <a:rPr lang="en-US" sz="2000" dirty="0"/>
              <a:t> Workflow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000" dirty="0"/>
              <a:t>Principal routing responsibility rests with certain individuals at each level</a:t>
            </a:r>
          </a:p>
          <a:p>
            <a:pPr lvl="1"/>
            <a:r>
              <a:rPr lang="en-US" sz="1600" i="1" dirty="0"/>
              <a:t>Principals</a:t>
            </a:r>
            <a:r>
              <a:rPr lang="en-US" sz="1600" dirty="0"/>
              <a:t>: Department Chair, Chair of School Committee, Dean, Chair of Campus Committee, Vice Provost/Chancellor, and Provost/Chancellor</a:t>
            </a:r>
          </a:p>
          <a:p>
            <a:pPr lvl="1"/>
            <a:r>
              <a:rPr lang="en-US" sz="1600" dirty="0"/>
              <a:t>Certain actions (i.e., vote recording, uploading of evaluative letter) must be met before an e-dossier can be routed forward</a:t>
            </a:r>
          </a:p>
          <a:p>
            <a:pPr lvl="1"/>
            <a:r>
              <a:rPr lang="en-US" sz="1600" dirty="0"/>
              <a:t>Through the e-dossier system itself, the </a:t>
            </a:r>
            <a:r>
              <a:rPr lang="en-US" sz="1600" u="sng" dirty="0"/>
              <a:t>principal may designate a delegate</a:t>
            </a:r>
            <a:r>
              <a:rPr lang="en-US" sz="1600" dirty="0"/>
              <a:t> who can route and/or assist in routing activities; however, delegates </a:t>
            </a:r>
            <a:r>
              <a:rPr lang="en-US" sz="1600" u="sng" dirty="0"/>
              <a:t>may not</a:t>
            </a:r>
            <a:r>
              <a:rPr lang="en-US" sz="1600" dirty="0"/>
              <a:t> ‘acknowledge </a:t>
            </a:r>
            <a:r>
              <a:rPr lang="en-US" sz="1600" i="1" dirty="0"/>
              <a:t>or</a:t>
            </a:r>
            <a:r>
              <a:rPr lang="en-US" sz="1600" dirty="0"/>
              <a:t> acknowledge with action’ the addition of supplemental materials</a:t>
            </a:r>
          </a:p>
          <a:p>
            <a:pPr lvl="1"/>
            <a:endParaRPr lang="en-US" sz="1600" dirty="0"/>
          </a:p>
          <a:p>
            <a:r>
              <a:rPr lang="en-US" sz="2000" dirty="0"/>
              <a:t>After routing, reviewers will receive an email notification alerting them that an e-dossier has arrived at their level and is now accessible to them</a:t>
            </a:r>
          </a:p>
          <a:p>
            <a:pPr lvl="1"/>
            <a:r>
              <a:rPr lang="en-US" sz="1600" dirty="0"/>
              <a:t>How a level manages the review process itself is up to local practice and policy (e.g., a committee may meet before any action is taken)</a:t>
            </a:r>
          </a:p>
          <a:p>
            <a:endParaRPr lang="en-US" dirty="0"/>
          </a:p>
        </p:txBody>
      </p:sp>
      <p:pic>
        <p:nvPicPr>
          <p:cNvPr id="4" name="Picture 2" descr="C:\Users\amassey\AppData\Local\Microsoft\Windows\Temporary Internet Files\Content.IE5\XNUAF9Y4\MC90044131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15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28600"/>
            <a:ext cx="3581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Workflow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" y="31898"/>
            <a:ext cx="7467600" cy="6797675"/>
            <a:chOff x="304800" y="31898"/>
            <a:chExt cx="7467600" cy="6797675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3364413"/>
                </p:ext>
              </p:extLst>
            </p:nvPr>
          </p:nvGraphicFramePr>
          <p:xfrm>
            <a:off x="304800" y="31898"/>
            <a:ext cx="4835525" cy="679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8" name="Visio" r:id="rId4" imgW="4835531" imgH="6796989" progId="Visio.Drawing.11">
                    <p:embed/>
                  </p:oleObj>
                </mc:Choice>
                <mc:Fallback>
                  <p:oleObj name="Visio" r:id="rId4" imgW="4835531" imgH="6796989" progId="Visio.Drawing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4800" y="31898"/>
                          <a:ext cx="4835525" cy="6797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4800600" y="3276600"/>
              <a:ext cx="29718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chemeClr val="tx2"/>
                  </a:solidFill>
                </a:rPr>
                <a:t>Does Your School Follow a Different Workflow?</a:t>
              </a:r>
            </a:p>
            <a:p>
              <a:pPr algn="ctr"/>
              <a:endParaRPr lang="en-US" sz="2400" b="1" dirty="0">
                <a:solidFill>
                  <a:srgbClr val="C00000"/>
                </a:solidFill>
              </a:endParaRPr>
            </a:p>
            <a:p>
              <a:pPr algn="ctr"/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267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Supplemental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102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 candidate may add supplemental documents at any time</a:t>
            </a:r>
          </a:p>
          <a:p>
            <a:pPr lvl="1"/>
            <a:r>
              <a:rPr lang="en-US" sz="1700" dirty="0"/>
              <a:t>Documents will be date and time-stamped</a:t>
            </a:r>
          </a:p>
          <a:p>
            <a:r>
              <a:rPr lang="en-US" sz="2000" dirty="0"/>
              <a:t>When a supplemental document has been submitted, workflow notifications will be sent as a function of “where” the e-dossier currently is in the review process</a:t>
            </a:r>
          </a:p>
          <a:p>
            <a:r>
              <a:rPr lang="en-US" sz="2200" dirty="0"/>
              <a:t>Current level: ‘for your information’</a:t>
            </a:r>
          </a:p>
          <a:p>
            <a:pPr lvl="1"/>
            <a:r>
              <a:rPr lang="en-US" sz="1200" dirty="0"/>
              <a:t>“You are being informed that Candidate </a:t>
            </a:r>
            <a:r>
              <a:rPr lang="en-US" sz="1200" i="1" dirty="0"/>
              <a:t>X</a:t>
            </a:r>
            <a:r>
              <a:rPr lang="en-US" sz="1200" dirty="0"/>
              <a:t>, whose e-dossier is currently under review at your level, has added material(s) to the supplemental folder. </a:t>
            </a:r>
            <a:r>
              <a:rPr lang="en-US" sz="1200" i="1" dirty="0"/>
              <a:t>[Please notify others at your level (i.e., committee members) of these materials.] </a:t>
            </a:r>
            <a:r>
              <a:rPr lang="en-US" sz="1200" dirty="0"/>
              <a:t>No other action is required.</a:t>
            </a:r>
          </a:p>
          <a:p>
            <a:r>
              <a:rPr lang="en-US" sz="2200" dirty="0"/>
              <a:t>Past level: </a:t>
            </a:r>
          </a:p>
          <a:p>
            <a:pPr lvl="1"/>
            <a:r>
              <a:rPr lang="en-US" sz="1200" dirty="0"/>
              <a:t>“Candidate </a:t>
            </a:r>
            <a:r>
              <a:rPr lang="en-US" sz="1200" i="1" dirty="0"/>
              <a:t>X</a:t>
            </a:r>
            <a:r>
              <a:rPr lang="en-US" sz="1200" dirty="0"/>
              <a:t>, for whom you have already voted on, has added material(s) to their supplemental folder. Please consider these materials </a:t>
            </a:r>
            <a:r>
              <a:rPr lang="en-US" sz="1200" i="1" dirty="0"/>
              <a:t>[and notify others at your level (i.e., committee members) to do so as well]. </a:t>
            </a:r>
          </a:p>
          <a:p>
            <a:pPr lvl="2"/>
            <a:r>
              <a:rPr lang="en-US" sz="1200" dirty="0"/>
              <a:t>Choosing ‘Acknowledge’ means that upon review, </a:t>
            </a:r>
            <a:r>
              <a:rPr lang="en-US" sz="1200" u="sng" dirty="0"/>
              <a:t>no</a:t>
            </a:r>
            <a:r>
              <a:rPr lang="en-US" sz="1200" dirty="0"/>
              <a:t> further action will be taken.</a:t>
            </a:r>
          </a:p>
          <a:p>
            <a:pPr lvl="2"/>
            <a:r>
              <a:rPr lang="en-US" sz="1200" dirty="0"/>
              <a:t>Choosing ‘Acknowledge with Action’ means that upon review, a formal response (i.e., letter and possible revote) will be uploaded. </a:t>
            </a:r>
          </a:p>
          <a:p>
            <a:r>
              <a:rPr lang="en-US" sz="2000" dirty="0"/>
              <a:t>‘Acknowledge with Action’ by an earlier level of review:</a:t>
            </a:r>
          </a:p>
          <a:p>
            <a:pPr lvl="1"/>
            <a:r>
              <a:rPr lang="en-US" sz="1600" dirty="0"/>
              <a:t>A notification will only be sent to the principal at the current level</a:t>
            </a:r>
          </a:p>
          <a:p>
            <a:pPr lvl="1"/>
            <a:r>
              <a:rPr lang="en-US" sz="1200" dirty="0"/>
              <a:t>“In response to the addition of new materials by Candidate </a:t>
            </a:r>
            <a:r>
              <a:rPr lang="en-US" sz="1200" i="1" dirty="0"/>
              <a:t>X</a:t>
            </a:r>
            <a:r>
              <a:rPr lang="en-US" sz="1200" dirty="0"/>
              <a:t>, a formal response has been offered by an earlier level of review. Please consider these responses </a:t>
            </a:r>
            <a:r>
              <a:rPr lang="en-US" sz="1200" i="1" dirty="0"/>
              <a:t>[and notify others at your level (i.e., committee members) to do so as well]</a:t>
            </a:r>
            <a:r>
              <a:rPr lang="en-US" sz="1200" dirty="0"/>
              <a:t>. No other action is required.”</a:t>
            </a:r>
          </a:p>
          <a:p>
            <a:pPr lvl="1"/>
            <a:r>
              <a:rPr lang="en-US" sz="1600" dirty="0"/>
              <a:t>A delegate cannot acknowledge</a:t>
            </a:r>
          </a:p>
          <a:p>
            <a:pPr lvl="1"/>
            <a:endParaRPr lang="en-US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7508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7391400" cy="643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3733800" cy="1143000"/>
          </a:xfrm>
        </p:spPr>
        <p:txBody>
          <a:bodyPr>
            <a:noAutofit/>
          </a:bodyPr>
          <a:lstStyle/>
          <a:p>
            <a:r>
              <a:rPr lang="en-US" sz="2400" dirty="0"/>
              <a:t>Supplemental </a:t>
            </a:r>
            <a:br>
              <a:rPr lang="en-US" sz="2400" dirty="0"/>
            </a:br>
            <a:r>
              <a:rPr lang="en-US" sz="2400" dirty="0"/>
              <a:t>Notifications &amp; Actions I</a:t>
            </a:r>
          </a:p>
        </p:txBody>
      </p:sp>
    </p:spTree>
    <p:extLst>
      <p:ext uri="{BB962C8B-B14F-4D97-AF65-F5344CB8AC3E}">
        <p14:creationId xmlns:p14="http://schemas.microsoft.com/office/powerpoint/2010/main" val="1056213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037"/>
            <a:ext cx="6677025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3048000" cy="11430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Supplemental Notifications &amp; Actions II</a:t>
            </a:r>
          </a:p>
        </p:txBody>
      </p:sp>
    </p:spTree>
    <p:extLst>
      <p:ext uri="{BB962C8B-B14F-4D97-AF65-F5344CB8AC3E}">
        <p14:creationId xmlns:p14="http://schemas.microsoft.com/office/powerpoint/2010/main" val="3774543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943018"/>
              </p:ext>
            </p:extLst>
          </p:nvPr>
        </p:nvGraphicFramePr>
        <p:xfrm>
          <a:off x="1947863" y="411163"/>
          <a:ext cx="5248275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Visio" r:id="rId4" imgW="5250113" imgH="6129908" progId="Visio.Drawing.6">
                  <p:embed/>
                </p:oleObj>
              </mc:Choice>
              <mc:Fallback>
                <p:oleObj name="Visio" r:id="rId4" imgW="5250113" imgH="6129908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7863" y="411163"/>
                        <a:ext cx="5248275" cy="603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228600"/>
            <a:ext cx="3581400" cy="48736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Departmental Level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1718193"/>
            <a:ext cx="786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Pending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2667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Evaluative folders/letters and vote record are now visible</a:t>
            </a:r>
          </a:p>
        </p:txBody>
      </p:sp>
    </p:spTree>
    <p:extLst>
      <p:ext uri="{BB962C8B-B14F-4D97-AF65-F5344CB8AC3E}">
        <p14:creationId xmlns:p14="http://schemas.microsoft.com/office/powerpoint/2010/main" val="4026128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881680"/>
              </p:ext>
            </p:extLst>
          </p:nvPr>
        </p:nvGraphicFramePr>
        <p:xfrm>
          <a:off x="152400" y="352647"/>
          <a:ext cx="5078413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Visio" r:id="rId4" imgW="5078831" imgH="4820062" progId="Visio.Drawing.6">
                  <p:embed/>
                </p:oleObj>
              </mc:Choice>
              <mc:Fallback>
                <p:oleObj name="Visio" r:id="rId4" imgW="5078831" imgH="4820062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352647"/>
                        <a:ext cx="5078413" cy="481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4"/>
          <p:cNvSpPr txBox="1">
            <a:spLocks/>
          </p:cNvSpPr>
          <p:nvPr/>
        </p:nvSpPr>
        <p:spPr>
          <a:xfrm>
            <a:off x="173665" y="304800"/>
            <a:ext cx="3581400" cy="48736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</a:rPr>
              <a:t>School &amp; Dean Levels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085551"/>
              </p:ext>
            </p:extLst>
          </p:nvPr>
        </p:nvGraphicFramePr>
        <p:xfrm>
          <a:off x="4065587" y="2879651"/>
          <a:ext cx="5078413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Visio" r:id="rId6" imgW="5078831" imgH="3447533" progId="Visio.Drawing.6">
                  <p:embed/>
                </p:oleObj>
              </mc:Choice>
              <mc:Fallback>
                <p:oleObj name="Visio" r:id="rId6" imgW="5078831" imgH="3447533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587" y="2879651"/>
                        <a:ext cx="5078413" cy="344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/>
          <p:nvPr/>
        </p:nvCxnSpPr>
        <p:spPr>
          <a:xfrm flipV="1">
            <a:off x="3352800" y="2971800"/>
            <a:ext cx="3124200" cy="144780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526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152400" y="228600"/>
            <a:ext cx="3182679" cy="48736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</a:rPr>
              <a:t>Campus Level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610600"/>
              </p:ext>
            </p:extLst>
          </p:nvPr>
        </p:nvGraphicFramePr>
        <p:xfrm>
          <a:off x="381000" y="443024"/>
          <a:ext cx="5078413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" name="Visio" r:id="rId4" imgW="5078831" imgH="4820062" progId="Visio.Drawing.6">
                  <p:embed/>
                </p:oleObj>
              </mc:Choice>
              <mc:Fallback>
                <p:oleObj name="Visio" r:id="rId4" imgW="5078831" imgH="4820062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443024"/>
                        <a:ext cx="5078413" cy="481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628204"/>
              </p:ext>
            </p:extLst>
          </p:nvPr>
        </p:nvGraphicFramePr>
        <p:xfrm>
          <a:off x="4085080" y="2971800"/>
          <a:ext cx="5078413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" name="Visio" r:id="rId6" imgW="5078831" imgH="3447533" progId="Visio.Drawing.6">
                  <p:embed/>
                </p:oleObj>
              </mc:Choice>
              <mc:Fallback>
                <p:oleObj name="Visio" r:id="rId6" imgW="5078831" imgH="3447533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5080" y="2971800"/>
                        <a:ext cx="5078413" cy="344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/>
          <p:nvPr/>
        </p:nvCxnSpPr>
        <p:spPr>
          <a:xfrm flipV="1">
            <a:off x="2805223" y="3040912"/>
            <a:ext cx="3657600" cy="167640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27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e-Dossier Workflow </a:t>
            </a:r>
            <a:br>
              <a:rPr lang="en-US" dirty="0"/>
            </a:br>
            <a:r>
              <a:rPr lang="en-US" sz="3100" dirty="0"/>
              <a:t>Overview</a:t>
            </a:r>
            <a:br>
              <a:rPr lang="en-US" dirty="0"/>
            </a:b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42672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>
                <a:hlinkClick r:id="rId3"/>
              </a:rPr>
              <a:t>edossier@indiana.edu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50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876800"/>
          </a:xfrm>
        </p:spPr>
        <p:txBody>
          <a:bodyPr>
            <a:normAutofit/>
          </a:bodyPr>
          <a:lstStyle/>
          <a:p>
            <a:pPr marL="514350" indent="-457200"/>
            <a:r>
              <a:rPr lang="en-US" sz="2400" dirty="0"/>
              <a:t>Replace disparate ‘local’ technical solutions and/or a paper process with an online process that facilitates the ‘building’ of a Dossier by the candidate</a:t>
            </a:r>
          </a:p>
          <a:p>
            <a:pPr marL="914400" lvl="1" indent="-457200"/>
            <a:r>
              <a:rPr lang="en-US" sz="2000" dirty="0"/>
              <a:t>Allow for inclusion of elements of scholarship not previously possible (e.g., hyperlinks to blogs and personal web sites)</a:t>
            </a:r>
          </a:p>
          <a:p>
            <a:pPr marL="914400" lvl="1" indent="-457200"/>
            <a:r>
              <a:rPr lang="en-US" sz="2000" dirty="0"/>
              <a:t>Provide overall consistency in the dossier structure</a:t>
            </a:r>
          </a:p>
          <a:p>
            <a:pPr marL="914400" lvl="1" indent="-457200"/>
            <a:endParaRPr lang="en-US" sz="2000" dirty="0"/>
          </a:p>
          <a:p>
            <a:pPr marL="514350" indent="-457200"/>
            <a:r>
              <a:rPr lang="en-US" sz="2400" dirty="0"/>
              <a:t>Provide administrators and reviewers secure access to dossiers anytime and from anywhere</a:t>
            </a:r>
          </a:p>
          <a:p>
            <a:pPr marL="514350" indent="-457200"/>
            <a:endParaRPr lang="en-US" sz="2400" dirty="0"/>
          </a:p>
          <a:p>
            <a:pPr marL="514350" indent="-457200"/>
            <a:r>
              <a:rPr lang="en-US" sz="2400" dirty="0"/>
              <a:t>Improve overall efficiency of the process</a:t>
            </a:r>
          </a:p>
          <a:p>
            <a:pPr marL="57150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7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4876800"/>
          </a:xfrm>
        </p:spPr>
        <p:txBody>
          <a:bodyPr>
            <a:normAutofit/>
          </a:bodyPr>
          <a:lstStyle/>
          <a:p>
            <a:pPr marL="514350" indent="-457200"/>
            <a:r>
              <a:rPr lang="en-US" sz="2400" dirty="0"/>
              <a:t>Two primary design drivers:</a:t>
            </a:r>
          </a:p>
          <a:p>
            <a:pPr marL="914400" lvl="1" indent="-457200"/>
            <a:r>
              <a:rPr lang="en-US" sz="2000" dirty="0"/>
              <a:t>The system must be </a:t>
            </a:r>
            <a:r>
              <a:rPr lang="en-US" sz="2000" b="1" i="1" dirty="0">
                <a:solidFill>
                  <a:srgbClr val="C00000"/>
                </a:solidFill>
              </a:rPr>
              <a:t>easy to use </a:t>
            </a:r>
            <a:r>
              <a:rPr lang="en-US" sz="2000" dirty="0"/>
              <a:t>and it must be </a:t>
            </a:r>
            <a:r>
              <a:rPr lang="en-US" sz="2000" b="1" i="1" dirty="0">
                <a:solidFill>
                  <a:srgbClr val="C00000"/>
                </a:solidFill>
              </a:rPr>
              <a:t>useful</a:t>
            </a:r>
          </a:p>
          <a:p>
            <a:pPr marL="914400" lvl="1" indent="-457200"/>
            <a:endParaRPr lang="en-US" sz="2000" b="1" i="1" dirty="0">
              <a:solidFill>
                <a:srgbClr val="C00000"/>
              </a:solidFill>
            </a:endParaRPr>
          </a:p>
          <a:p>
            <a:pPr marL="514350" indent="-457200"/>
            <a:r>
              <a:rPr lang="en-US" sz="2400" dirty="0"/>
              <a:t>Deploy embedded workflow technology</a:t>
            </a:r>
          </a:p>
          <a:p>
            <a:pPr marL="914400" lvl="1" indent="-457200"/>
            <a:r>
              <a:rPr lang="en-US" sz="2000" dirty="0"/>
              <a:t>Workflow</a:t>
            </a:r>
            <a:r>
              <a:rPr lang="en-US" sz="2000" i="1" dirty="0"/>
              <a:t> logic</a:t>
            </a:r>
            <a:r>
              <a:rPr lang="en-US" sz="2000" dirty="0"/>
              <a:t> reflects the P&amp;T process</a:t>
            </a:r>
          </a:p>
          <a:p>
            <a:pPr marL="914400" lvl="1" indent="-457200"/>
            <a:r>
              <a:rPr lang="en-US" sz="2000" dirty="0"/>
              <a:t>Supports automatic notifications when a change in status has occurred</a:t>
            </a:r>
          </a:p>
          <a:p>
            <a:pPr marL="914400" lvl="1" indent="-457200"/>
            <a:r>
              <a:rPr lang="en-US" sz="2000" dirty="0"/>
              <a:t>Allows e-dossiers to move independently of each other</a:t>
            </a:r>
          </a:p>
          <a:p>
            <a:pPr marL="914400" lvl="1" indent="-457200"/>
            <a:endParaRPr lang="en-US" sz="2000" dirty="0"/>
          </a:p>
          <a:p>
            <a:pPr marL="514350" indent="-457200"/>
            <a:r>
              <a:rPr lang="en-US" sz="2400" dirty="0"/>
              <a:t>Secure 24-7 access</a:t>
            </a:r>
          </a:p>
          <a:p>
            <a:pPr marL="514350" indent="-457200"/>
            <a:endParaRPr lang="en-US" sz="2400" dirty="0"/>
          </a:p>
          <a:p>
            <a:pPr marL="514350" indent="-457200"/>
            <a:r>
              <a:rPr lang="en-US" sz="2400" dirty="0"/>
              <a:t>Built using the </a:t>
            </a:r>
            <a:r>
              <a:rPr lang="en-US" sz="2400" dirty="0" err="1"/>
              <a:t>Kuali</a:t>
            </a:r>
            <a:r>
              <a:rPr lang="en-US" sz="2400" dirty="0"/>
              <a:t> Rice framework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8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188149" cy="1143000"/>
          </a:xfrm>
        </p:spPr>
        <p:txBody>
          <a:bodyPr>
            <a:normAutofit/>
          </a:bodyPr>
          <a:lstStyle/>
          <a:p>
            <a:r>
              <a:rPr lang="en-US" dirty="0"/>
              <a:t>Design Components</a:t>
            </a:r>
            <a:br>
              <a:rPr lang="en-US" dirty="0"/>
            </a:br>
            <a:r>
              <a:rPr lang="en-US" sz="2000" i="1" dirty="0"/>
              <a:t>What sets e-dossier apart?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2000" y="1902784"/>
            <a:ext cx="7239000" cy="1763233"/>
            <a:chOff x="762000" y="1905000"/>
            <a:chExt cx="7239000" cy="1763233"/>
          </a:xfrm>
        </p:grpSpPr>
        <p:sp>
          <p:nvSpPr>
            <p:cNvPr id="3" name="Rectangle 2"/>
            <p:cNvSpPr/>
            <p:nvPr/>
          </p:nvSpPr>
          <p:spPr>
            <a:xfrm>
              <a:off x="762000" y="1905000"/>
              <a:ext cx="1905000" cy="1752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Repository</a:t>
              </a:r>
            </a:p>
            <a:p>
              <a:pPr algn="ctr"/>
              <a:endParaRPr lang="en-US" dirty="0"/>
            </a:p>
            <a:p>
              <a:pPr marL="285750" indent="-285750">
                <a:buFontTx/>
                <a:buChar char="-"/>
              </a:pPr>
              <a:r>
                <a:rPr lang="en-US" sz="1400" dirty="0"/>
                <a:t>Checklist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/>
                <a:t>Evaluations/Votes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/>
                <a:t>Unique features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/>
                <a:t>Push &amp; pull content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3429000" y="1915633"/>
              <a:ext cx="1905000" cy="1752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Kuali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/>
                <a:t>Workflow</a:t>
              </a:r>
            </a:p>
            <a:p>
              <a:pPr algn="ctr"/>
              <a:endParaRPr lang="en-US" dirty="0"/>
            </a:p>
            <a:p>
              <a:pPr marL="285750" indent="-285750">
                <a:buFontTx/>
                <a:buChar char="-"/>
              </a:pPr>
              <a:r>
                <a:rPr lang="en-US" sz="1400" dirty="0"/>
                <a:t>Flexibility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096000" y="1915633"/>
              <a:ext cx="1905000" cy="1752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Reporting</a:t>
              </a:r>
            </a:p>
          </p:txBody>
        </p:sp>
        <p:sp>
          <p:nvSpPr>
            <p:cNvPr id="6" name="Plus 5"/>
            <p:cNvSpPr/>
            <p:nvPr/>
          </p:nvSpPr>
          <p:spPr>
            <a:xfrm>
              <a:off x="2819400" y="2596116"/>
              <a:ext cx="457200" cy="495300"/>
            </a:xfrm>
            <a:prstGeom prst="mathPlu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lus 6"/>
            <p:cNvSpPr/>
            <p:nvPr/>
          </p:nvSpPr>
          <p:spPr>
            <a:xfrm>
              <a:off x="5486400" y="2593901"/>
              <a:ext cx="457200" cy="495300"/>
            </a:xfrm>
            <a:prstGeom prst="mathPlu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90353" y="4188784"/>
            <a:ext cx="7239000" cy="1763233"/>
            <a:chOff x="762000" y="1905000"/>
            <a:chExt cx="7239000" cy="1763233"/>
          </a:xfrm>
        </p:grpSpPr>
        <p:sp>
          <p:nvSpPr>
            <p:cNvPr id="10" name="Rectangle 9"/>
            <p:cNvSpPr/>
            <p:nvPr/>
          </p:nvSpPr>
          <p:spPr>
            <a:xfrm>
              <a:off x="762000" y="1905000"/>
              <a:ext cx="1905000" cy="1752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Candidates</a:t>
              </a:r>
              <a:endParaRPr lang="en-US" sz="1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29000" y="1915633"/>
              <a:ext cx="1905000" cy="17526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Reviewers</a:t>
              </a:r>
            </a:p>
            <a:p>
              <a:pPr algn="ctr"/>
              <a:r>
                <a:rPr lang="en-US" dirty="0"/>
                <a:t>Administrators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96000" y="1915633"/>
              <a:ext cx="1905000" cy="17526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Local Staff</a:t>
              </a:r>
            </a:p>
          </p:txBody>
        </p:sp>
        <p:sp>
          <p:nvSpPr>
            <p:cNvPr id="13" name="Plus 12"/>
            <p:cNvSpPr/>
            <p:nvPr/>
          </p:nvSpPr>
          <p:spPr>
            <a:xfrm>
              <a:off x="2819400" y="2596116"/>
              <a:ext cx="457200" cy="495300"/>
            </a:xfrm>
            <a:prstGeom prst="mathPlu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lus 13"/>
            <p:cNvSpPr/>
            <p:nvPr/>
          </p:nvSpPr>
          <p:spPr>
            <a:xfrm>
              <a:off x="5486400" y="2593901"/>
              <a:ext cx="457200" cy="495300"/>
            </a:xfrm>
            <a:prstGeom prst="mathPlu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ular Callout 15"/>
          <p:cNvSpPr/>
          <p:nvPr/>
        </p:nvSpPr>
        <p:spPr>
          <a:xfrm>
            <a:off x="3276599" y="1752600"/>
            <a:ext cx="2209801" cy="2057400"/>
          </a:xfrm>
          <a:prstGeom prst="wedgeRoundRectCallout">
            <a:avLst>
              <a:gd name="adj1" fmla="val 64281"/>
              <a:gd name="adj2" fmla="val -70277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67400" y="1048342"/>
            <a:ext cx="2962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P&amp;T process and routing logic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971953" y="4047017"/>
            <a:ext cx="2257647" cy="2057400"/>
          </a:xfrm>
          <a:prstGeom prst="wedgeRoundRectCallout">
            <a:avLst>
              <a:gd name="adj1" fmla="val -61979"/>
              <a:gd name="adj2" fmla="val 64606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95219" y="6488668"/>
            <a:ext cx="169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Tools/Templates</a:t>
            </a:r>
          </a:p>
        </p:txBody>
      </p:sp>
    </p:spTree>
    <p:extLst>
      <p:ext uri="{BB962C8B-B14F-4D97-AF65-F5344CB8AC3E}">
        <p14:creationId xmlns:p14="http://schemas.microsoft.com/office/powerpoint/2010/main" val="43213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e-Dossier Overview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77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Candidate 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Log-in through </a:t>
            </a:r>
            <a:r>
              <a:rPr lang="en-US" sz="2000" i="1" dirty="0" err="1"/>
              <a:t>Onestart</a:t>
            </a:r>
            <a:endParaRPr lang="en-US" sz="2000" i="1" dirty="0"/>
          </a:p>
          <a:p>
            <a:endParaRPr lang="en-US" sz="2000" dirty="0"/>
          </a:p>
          <a:p>
            <a:r>
              <a:rPr lang="en-US" sz="2000" dirty="0"/>
              <a:t>During e-dossier preparation, the checklist (main and subfolders) are visible to the candidate </a:t>
            </a:r>
          </a:p>
          <a:p>
            <a:pPr lvl="1"/>
            <a:r>
              <a:rPr lang="en-US" sz="1600" dirty="0"/>
              <a:t>Before submission and through the e-dossier system itself, the candidate may designate </a:t>
            </a:r>
            <a:r>
              <a:rPr lang="en-US" sz="1600" u="sng" dirty="0"/>
              <a:t>delegates</a:t>
            </a:r>
            <a:r>
              <a:rPr lang="en-US" sz="1600" dirty="0"/>
              <a:t> who can view and/or assist in uploading materials</a:t>
            </a:r>
          </a:p>
          <a:p>
            <a:endParaRPr lang="en-US" sz="2000" dirty="0"/>
          </a:p>
          <a:p>
            <a:r>
              <a:rPr lang="en-US" sz="2000" dirty="0"/>
              <a:t>After the department chair ‘signs-off’ and the e-dossier formally enters the review process: </a:t>
            </a:r>
          </a:p>
          <a:p>
            <a:pPr lvl="1"/>
            <a:r>
              <a:rPr lang="en-US" sz="1600" dirty="0"/>
              <a:t>The  candidate’s e-dossier is frozen </a:t>
            </a:r>
          </a:p>
          <a:p>
            <a:pPr lvl="1"/>
            <a:r>
              <a:rPr lang="en-US" sz="1600" dirty="0"/>
              <a:t>Delegate permissions expire </a:t>
            </a:r>
          </a:p>
          <a:p>
            <a:pPr lvl="1"/>
            <a:r>
              <a:rPr lang="en-US" sz="1600" dirty="0"/>
              <a:t>At this point, candidates may give ‘guest’ access to anyone, but only for viewing of candidate-submitted materials</a:t>
            </a:r>
          </a:p>
          <a:p>
            <a:pPr lvl="1"/>
            <a:r>
              <a:rPr lang="en-US" sz="1600" dirty="0"/>
              <a:t>A “Supplemental” folder is activated and serves as the means through which the candidate can add materials to his/her e-dossier</a:t>
            </a:r>
          </a:p>
          <a:p>
            <a:endParaRPr lang="en-US" sz="2000" dirty="0"/>
          </a:p>
          <a:p>
            <a:r>
              <a:rPr lang="en-US" sz="2000" dirty="0"/>
              <a:t>External letters, internal evaluative letters and vote records are </a:t>
            </a:r>
            <a:r>
              <a:rPr lang="en-US" sz="2000" i="1" dirty="0"/>
              <a:t>not</a:t>
            </a:r>
            <a:r>
              <a:rPr lang="en-US" sz="2000" dirty="0"/>
              <a:t> accessible/viewable to the candidate at any time during the review process</a:t>
            </a:r>
          </a:p>
          <a:p>
            <a:pPr lvl="1"/>
            <a:r>
              <a:rPr lang="en-US" sz="1600" dirty="0"/>
              <a:t>Access to any of these should be managed outside the e-dossier system and according to policy and local practices</a:t>
            </a:r>
          </a:p>
          <a:p>
            <a:pPr lvl="1"/>
            <a:endParaRPr lang="en-US" sz="1600" dirty="0"/>
          </a:p>
          <a:p>
            <a:endParaRPr lang="en-US" sz="2400" dirty="0"/>
          </a:p>
        </p:txBody>
      </p:sp>
      <p:pic>
        <p:nvPicPr>
          <p:cNvPr id="2050" name="Picture 2" descr="C:\Users\amassey\AppData\Local\Microsoft\Windows\Temporary Internet Files\Content.IE5\XNUAF9Y4\MC90044131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72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/>
              <a:t>Submit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0"/>
            <a:ext cx="9144000" cy="59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50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Reviewer Side</a:t>
            </a:r>
            <a:br>
              <a:rPr lang="en-US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419600"/>
          </a:xfrm>
        </p:spPr>
        <p:txBody>
          <a:bodyPr>
            <a:normAutofit/>
          </a:bodyPr>
          <a:lstStyle/>
          <a:p>
            <a:r>
              <a:rPr lang="en-US" sz="2000" dirty="0"/>
              <a:t>Access is given to eligible reviewers (faculty, administrators) </a:t>
            </a:r>
            <a:r>
              <a:rPr lang="en-US" sz="2000" i="1" dirty="0"/>
              <a:t>and</a:t>
            </a:r>
            <a:r>
              <a:rPr lang="en-US" sz="2000" dirty="0"/>
              <a:t> staff</a:t>
            </a:r>
          </a:p>
          <a:p>
            <a:pPr lvl="1"/>
            <a:r>
              <a:rPr lang="en-US" sz="1600" dirty="0"/>
              <a:t>Reviewers are given access permissions in light of their eligibility to view particular types of cases (e.g., P&amp;T vs. Promotion)</a:t>
            </a:r>
          </a:p>
          <a:p>
            <a:pPr lvl="1"/>
            <a:r>
              <a:rPr lang="en-US" sz="1600" dirty="0"/>
              <a:t>After logging into the system via </a:t>
            </a:r>
            <a:r>
              <a:rPr lang="en-US" sz="1600" dirty="0" err="1"/>
              <a:t>Onestart</a:t>
            </a:r>
            <a:r>
              <a:rPr lang="en-US" sz="1600" dirty="0"/>
              <a:t>, reviewers and staff see a list of all e-dossiers they are eligible to access</a:t>
            </a:r>
          </a:p>
          <a:p>
            <a:endParaRPr lang="en-US" sz="2000" dirty="0"/>
          </a:p>
          <a:p>
            <a:r>
              <a:rPr lang="en-US" sz="2000" dirty="0"/>
              <a:t>Access at a given level</a:t>
            </a:r>
          </a:p>
          <a:p>
            <a:pPr lvl="1"/>
            <a:r>
              <a:rPr lang="en-US" sz="1600" dirty="0"/>
              <a:t>All the materials a candidate has submitted are viewable by reviewers </a:t>
            </a:r>
          </a:p>
          <a:p>
            <a:pPr lvl="1"/>
            <a:r>
              <a:rPr lang="en-US" sz="1600" dirty="0"/>
              <a:t>External letters are viewable to reviewers </a:t>
            </a:r>
          </a:p>
          <a:p>
            <a:pPr lvl="1"/>
            <a:r>
              <a:rPr lang="en-US" sz="1600" dirty="0"/>
              <a:t>Solicited letters (i.e., former students, co-authors, service) are viewable to reviewers</a:t>
            </a:r>
          </a:p>
          <a:p>
            <a:pPr lvl="1"/>
            <a:r>
              <a:rPr lang="en-US" sz="1600" dirty="0"/>
              <a:t>Evaluative letters and vote records are </a:t>
            </a:r>
            <a:r>
              <a:rPr lang="en-US" sz="1600" i="1" dirty="0"/>
              <a:t>only </a:t>
            </a:r>
            <a:r>
              <a:rPr lang="en-US" sz="1600" dirty="0"/>
              <a:t>viewable for one’s own level and lower (i.e., one cannot view higher level evaluative letters or votes)</a:t>
            </a:r>
          </a:p>
          <a:p>
            <a:pPr lvl="1"/>
            <a:r>
              <a:rPr lang="en-US" sz="1600" dirty="0"/>
              <a:t>While reviewers may wish to save and/or print materials the candidate submitted, they should </a:t>
            </a:r>
            <a:r>
              <a:rPr lang="en-US" sz="1600" b="1" u="sng" dirty="0"/>
              <a:t>not</a:t>
            </a:r>
            <a:r>
              <a:rPr lang="en-US" sz="1600" dirty="0"/>
              <a:t> save, print, or share any external or evaluative letters or votes</a:t>
            </a:r>
          </a:p>
          <a:p>
            <a:endParaRPr lang="en-US" sz="2000" dirty="0"/>
          </a:p>
          <a:p>
            <a:endParaRPr lang="en-US" sz="2000" dirty="0"/>
          </a:p>
          <a:p>
            <a:pPr lvl="1"/>
            <a:endParaRPr lang="en-US" sz="1600" dirty="0"/>
          </a:p>
          <a:p>
            <a:endParaRPr lang="en-US" sz="2400" dirty="0"/>
          </a:p>
        </p:txBody>
      </p:sp>
      <p:pic>
        <p:nvPicPr>
          <p:cNvPr id="2050" name="Picture 2" descr="C:\Users\amassey\AppData\Local\Microsoft\Windows\Temporary Internet Files\Content.IE5\XNUAF9Y4\MC90044131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466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Access List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08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95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5896</TotalTime>
  <Words>985</Words>
  <Application>Microsoft Office PowerPoint</Application>
  <PresentationFormat>On-screen Show (4:3)</PresentationFormat>
  <Paragraphs>129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e-Dossier Overview  </vt:lpstr>
      <vt:lpstr>Project Goals</vt:lpstr>
      <vt:lpstr>Design Objectives</vt:lpstr>
      <vt:lpstr>Design Components What sets e-dossier apart?</vt:lpstr>
      <vt:lpstr>e-Dossier Overview  </vt:lpstr>
      <vt:lpstr>Candidate Side</vt:lpstr>
      <vt:lpstr>Submit</vt:lpstr>
      <vt:lpstr>Reviewer Side </vt:lpstr>
      <vt:lpstr>Access List</vt:lpstr>
      <vt:lpstr>Vote Record</vt:lpstr>
      <vt:lpstr>Routing</vt:lpstr>
      <vt:lpstr>Workflow</vt:lpstr>
      <vt:lpstr>Supplemental Documents</vt:lpstr>
      <vt:lpstr>Supplemental  Notifications &amp; Actions I</vt:lpstr>
      <vt:lpstr>Supplemental Notifications &amp; Actions II</vt:lpstr>
      <vt:lpstr>Departmental Level </vt:lpstr>
      <vt:lpstr>PowerPoint Presentation</vt:lpstr>
      <vt:lpstr>PowerPoint Presentation</vt:lpstr>
      <vt:lpstr>e-Dossier Workflow  Overview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amassey</dc:creator>
  <cp:lastModifiedBy>Akash Shah</cp:lastModifiedBy>
  <cp:revision>61</cp:revision>
  <dcterms:created xsi:type="dcterms:W3CDTF">2013-07-23T12:34:42Z</dcterms:created>
  <dcterms:modified xsi:type="dcterms:W3CDTF">2017-08-17T12:10:43Z</dcterms:modified>
</cp:coreProperties>
</file>