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6"/>
  </p:notesMasterIdLst>
  <p:handoutMasterIdLst>
    <p:handoutMasterId r:id="rId37"/>
  </p:handoutMasterIdLst>
  <p:sldIdLst>
    <p:sldId id="391" r:id="rId5"/>
    <p:sldId id="519" r:id="rId6"/>
    <p:sldId id="325" r:id="rId7"/>
    <p:sldId id="319" r:id="rId8"/>
    <p:sldId id="326" r:id="rId9"/>
    <p:sldId id="354" r:id="rId10"/>
    <p:sldId id="355" r:id="rId11"/>
    <p:sldId id="328" r:id="rId12"/>
    <p:sldId id="317" r:id="rId13"/>
    <p:sldId id="334" r:id="rId14"/>
    <p:sldId id="348" r:id="rId15"/>
    <p:sldId id="349" r:id="rId16"/>
    <p:sldId id="335" r:id="rId17"/>
    <p:sldId id="338" r:id="rId18"/>
    <p:sldId id="356" r:id="rId19"/>
    <p:sldId id="350" r:id="rId20"/>
    <p:sldId id="344" r:id="rId21"/>
    <p:sldId id="351" r:id="rId22"/>
    <p:sldId id="343" r:id="rId23"/>
    <p:sldId id="342" r:id="rId24"/>
    <p:sldId id="336" r:id="rId25"/>
    <p:sldId id="352" r:id="rId26"/>
    <p:sldId id="332" r:id="rId27"/>
    <p:sldId id="333" r:id="rId28"/>
    <p:sldId id="337" r:id="rId29"/>
    <p:sldId id="357" r:id="rId30"/>
    <p:sldId id="353" r:id="rId31"/>
    <p:sldId id="329" r:id="rId32"/>
    <p:sldId id="330" r:id="rId33"/>
    <p:sldId id="322" r:id="rId34"/>
    <p:sldId id="3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88184" autoAdjust="0"/>
  </p:normalViewPr>
  <p:slideViewPr>
    <p:cSldViewPr snapToGrid="0" snapToObjects="1">
      <p:cViewPr varScale="1">
        <p:scale>
          <a:sx n="105" d="100"/>
          <a:sy n="105" d="100"/>
        </p:scale>
        <p:origin x="1872" y="200"/>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54" d="100"/>
          <a:sy n="154" d="100"/>
        </p:scale>
        <p:origin x="596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cademicaffairs.iupui.edu/AAContent/Html/Media/AAContent/02-PromotionTenure/PromotionAndTenure/Resources/Definitions%20and%20Examples-related%20to%20lecturer%20activities.pdf" TargetMode="External"/><Relationship Id="rId1" Type="http://schemas.openxmlformats.org/officeDocument/2006/relationships/hyperlink" Target="https://academicaffairs.iupui.edu/Faculty-Affairs-Resources/Teaching-Professor-Institutions"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hyperlink" Target="https://academicaffairs.iupui.edu/Faculty-Affairs-Resources/Teaching-Professor-Institutions" TargetMode="External"/><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hyperlink" Target="https://academicaffairs.iupui.edu/AAContent/Html/Media/AAContent/02-PromotionTenure/PromotionAndTenure/Resources/Definitions%20and%20Examples-related%20to%20lecturer%20activities.pdf" TargetMode="External"/><Relationship Id="rId5" Type="http://schemas.openxmlformats.org/officeDocument/2006/relationships/image" Target="../media/image5.sv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68A7A-A7C6-46C5-8ACB-C4C2A3941726}" type="doc">
      <dgm:prSet loTypeId="urn:microsoft.com/office/officeart/2016/7/layout/RepeatingBendingProcessNew" loCatId="process" qsTypeId="urn:microsoft.com/office/officeart/2005/8/quickstyle/simple2" qsCatId="simple" csTypeId="urn:microsoft.com/office/officeart/2005/8/colors/accent2_2" csCatId="accent2" phldr="1"/>
      <dgm:spPr/>
      <dgm:t>
        <a:bodyPr/>
        <a:lstStyle/>
        <a:p>
          <a:endParaRPr lang="en-US"/>
        </a:p>
      </dgm:t>
    </dgm:pt>
    <dgm:pt modelId="{9D4565E7-4EAC-4250-8D45-ABC8EDF8B7BA}">
      <dgm:prSet/>
      <dgm:spPr/>
      <dgm:t>
        <a:bodyPr/>
        <a:lstStyle/>
        <a:p>
          <a:r>
            <a:rPr lang="en-US" dirty="0"/>
            <a:t>Lecturer rank responsibilities:  </a:t>
          </a:r>
        </a:p>
      </dgm:t>
    </dgm:pt>
    <dgm:pt modelId="{036BA519-240D-432C-870C-15B8CDABE293}" type="parTrans" cxnId="{E75EAA42-48DA-4A3B-91D0-856846BC6E2A}">
      <dgm:prSet/>
      <dgm:spPr/>
      <dgm:t>
        <a:bodyPr/>
        <a:lstStyle/>
        <a:p>
          <a:endParaRPr lang="en-US"/>
        </a:p>
      </dgm:t>
    </dgm:pt>
    <dgm:pt modelId="{A2C152AB-461D-40F3-828A-8956284A100C}" type="sibTrans" cxnId="{E75EAA42-48DA-4A3B-91D0-856846BC6E2A}">
      <dgm:prSet/>
      <dgm:spPr/>
      <dgm:t>
        <a:bodyPr/>
        <a:lstStyle/>
        <a:p>
          <a:endParaRPr lang="en-US"/>
        </a:p>
      </dgm:t>
    </dgm:pt>
    <dgm:pt modelId="{EBE04FA8-7D90-42C8-BFEE-F00042E06BD6}">
      <dgm:prSet/>
      <dgm:spPr/>
      <dgm:t>
        <a:bodyPr/>
        <a:lstStyle/>
        <a:p>
          <a:r>
            <a:rPr lang="en-US" dirty="0"/>
            <a:t>Teaching</a:t>
          </a:r>
        </a:p>
      </dgm:t>
    </dgm:pt>
    <dgm:pt modelId="{1EFCD965-EB73-473C-B1DD-D9CC31927B43}" type="parTrans" cxnId="{388EDC3B-7CEF-48C7-8F90-422C6862D06D}">
      <dgm:prSet/>
      <dgm:spPr/>
      <dgm:t>
        <a:bodyPr/>
        <a:lstStyle/>
        <a:p>
          <a:endParaRPr lang="en-US"/>
        </a:p>
      </dgm:t>
    </dgm:pt>
    <dgm:pt modelId="{3C8F2D19-D7B7-4833-ACE6-92BAB6F2C399}" type="sibTrans" cxnId="{388EDC3B-7CEF-48C7-8F90-422C6862D06D}">
      <dgm:prSet/>
      <dgm:spPr/>
      <dgm:t>
        <a:bodyPr/>
        <a:lstStyle/>
        <a:p>
          <a:endParaRPr lang="en-US"/>
        </a:p>
      </dgm:t>
    </dgm:pt>
    <dgm:pt modelId="{1744480C-E112-4171-9CA3-9D01BC6B8DA7}">
      <dgm:prSet/>
      <dgm:spPr/>
      <dgm:t>
        <a:bodyPr/>
        <a:lstStyle/>
        <a:p>
          <a:r>
            <a:rPr lang="en-US" dirty="0"/>
            <a:t>Service</a:t>
          </a:r>
        </a:p>
      </dgm:t>
    </dgm:pt>
    <dgm:pt modelId="{71C3BCF6-8C4C-4210-BFF7-942DA490D0E0}" type="parTrans" cxnId="{F86D98E3-F9CF-4399-AADA-E37BBB5818BF}">
      <dgm:prSet/>
      <dgm:spPr/>
      <dgm:t>
        <a:bodyPr/>
        <a:lstStyle/>
        <a:p>
          <a:endParaRPr lang="en-US"/>
        </a:p>
      </dgm:t>
    </dgm:pt>
    <dgm:pt modelId="{6A88D41A-914F-4CBB-B0DB-9C5EB18A99F5}" type="sibTrans" cxnId="{F86D98E3-F9CF-4399-AADA-E37BBB5818BF}">
      <dgm:prSet/>
      <dgm:spPr/>
      <dgm:t>
        <a:bodyPr/>
        <a:lstStyle/>
        <a:p>
          <a:endParaRPr lang="en-US"/>
        </a:p>
      </dgm:t>
    </dgm:pt>
    <dgm:pt modelId="{A81CC740-D51D-4629-B14C-2F44EC26416B}">
      <dgm:prSet/>
      <dgm:spPr/>
      <dgm:t>
        <a:bodyPr/>
        <a:lstStyle/>
        <a:p>
          <a:r>
            <a:rPr lang="en-US" dirty="0"/>
            <a:t>Professional development	</a:t>
          </a:r>
        </a:p>
      </dgm:t>
    </dgm:pt>
    <dgm:pt modelId="{C5E71D6A-28B7-453D-BE50-00DA2C12D640}" type="parTrans" cxnId="{88A10C63-7F33-4EF3-A160-E52411E67FCA}">
      <dgm:prSet/>
      <dgm:spPr/>
      <dgm:t>
        <a:bodyPr/>
        <a:lstStyle/>
        <a:p>
          <a:endParaRPr lang="en-US"/>
        </a:p>
      </dgm:t>
    </dgm:pt>
    <dgm:pt modelId="{A2EE4C57-AD4F-4DC1-9A10-C998A592AD7A}" type="sibTrans" cxnId="{88A10C63-7F33-4EF3-A160-E52411E67FCA}">
      <dgm:prSet/>
      <dgm:spPr/>
      <dgm:t>
        <a:bodyPr/>
        <a:lstStyle/>
        <a:p>
          <a:endParaRPr lang="en-US"/>
        </a:p>
      </dgm:t>
    </dgm:pt>
    <dgm:pt modelId="{1CD36718-1837-4684-BC10-4C1CD1B242C7}">
      <dgm:prSet/>
      <dgm:spPr/>
      <dgm:t>
        <a:bodyPr/>
        <a:lstStyle/>
        <a:p>
          <a:r>
            <a:rPr lang="en-US"/>
            <a:t>Becoming better	</a:t>
          </a:r>
        </a:p>
      </dgm:t>
    </dgm:pt>
    <dgm:pt modelId="{CA8EA65D-DD2E-4B72-AE6C-4009C8B98E43}" type="parTrans" cxnId="{97A31651-E251-4C81-BE19-5CBD0F60092E}">
      <dgm:prSet/>
      <dgm:spPr/>
      <dgm:t>
        <a:bodyPr/>
        <a:lstStyle/>
        <a:p>
          <a:endParaRPr lang="en-US"/>
        </a:p>
      </dgm:t>
    </dgm:pt>
    <dgm:pt modelId="{EEC3A477-DBBE-4FF3-A47B-FDC492AA6E74}" type="sibTrans" cxnId="{97A31651-E251-4C81-BE19-5CBD0F60092E}">
      <dgm:prSet/>
      <dgm:spPr/>
      <dgm:t>
        <a:bodyPr/>
        <a:lstStyle/>
        <a:p>
          <a:endParaRPr lang="en-US"/>
        </a:p>
      </dgm:t>
    </dgm:pt>
    <dgm:pt modelId="{19674313-8BDA-45CD-827E-C09ACBB03FB5}">
      <dgm:prSet/>
      <dgm:spPr/>
      <dgm:t>
        <a:bodyPr/>
        <a:lstStyle/>
        <a:p>
          <a:r>
            <a:rPr lang="en-US" dirty="0"/>
            <a:t>Promotion</a:t>
          </a:r>
        </a:p>
      </dgm:t>
    </dgm:pt>
    <dgm:pt modelId="{74D6CF3B-EA43-4709-AB3D-B0CDF19CCBE5}" type="parTrans" cxnId="{163AD9FA-22EC-42AA-9B68-4B7668EC6AB9}">
      <dgm:prSet/>
      <dgm:spPr/>
      <dgm:t>
        <a:bodyPr/>
        <a:lstStyle/>
        <a:p>
          <a:endParaRPr lang="en-US"/>
        </a:p>
      </dgm:t>
    </dgm:pt>
    <dgm:pt modelId="{90A4335E-23F5-4058-8C50-AAC727B1737C}" type="sibTrans" cxnId="{163AD9FA-22EC-42AA-9B68-4B7668EC6AB9}">
      <dgm:prSet/>
      <dgm:spPr/>
      <dgm:t>
        <a:bodyPr/>
        <a:lstStyle/>
        <a:p>
          <a:endParaRPr lang="en-US"/>
        </a:p>
      </dgm:t>
    </dgm:pt>
    <dgm:pt modelId="{E076B865-EDE8-4E86-9A7F-D1434AC1AA39}">
      <dgm:prSet/>
      <dgm:spPr/>
      <dgm:t>
        <a:bodyPr/>
        <a:lstStyle/>
        <a:p>
          <a:r>
            <a:rPr lang="en-US" dirty="0"/>
            <a:t>Being rewarded for becoming better</a:t>
          </a:r>
        </a:p>
      </dgm:t>
    </dgm:pt>
    <dgm:pt modelId="{085D1ABD-2FD7-4063-9AD2-008CD01AB561}" type="parTrans" cxnId="{4AE1B76B-4FEE-4A8F-8659-27F9B21261B5}">
      <dgm:prSet/>
      <dgm:spPr/>
      <dgm:t>
        <a:bodyPr/>
        <a:lstStyle/>
        <a:p>
          <a:endParaRPr lang="en-US"/>
        </a:p>
      </dgm:t>
    </dgm:pt>
    <dgm:pt modelId="{14067E30-BE43-487C-BEF2-C8E03B480CF8}" type="sibTrans" cxnId="{4AE1B76B-4FEE-4A8F-8659-27F9B21261B5}">
      <dgm:prSet/>
      <dgm:spPr/>
      <dgm:t>
        <a:bodyPr/>
        <a:lstStyle/>
        <a:p>
          <a:endParaRPr lang="en-US"/>
        </a:p>
      </dgm:t>
    </dgm:pt>
    <dgm:pt modelId="{59C6DFDD-361C-4606-8A4B-20AF39D4492D}">
      <dgm:prSet/>
      <dgm:spPr/>
      <dgm:t>
        <a:bodyPr/>
        <a:lstStyle/>
        <a:p>
          <a:r>
            <a:rPr lang="en-US" dirty="0"/>
            <a:t>Documentation		</a:t>
          </a:r>
        </a:p>
      </dgm:t>
    </dgm:pt>
    <dgm:pt modelId="{0D8F266D-6F9D-414E-8772-CA265C0166AE}" type="parTrans" cxnId="{418B644C-7340-42D7-BC75-D1D7972A8084}">
      <dgm:prSet/>
      <dgm:spPr/>
      <dgm:t>
        <a:bodyPr/>
        <a:lstStyle/>
        <a:p>
          <a:endParaRPr lang="en-US"/>
        </a:p>
      </dgm:t>
    </dgm:pt>
    <dgm:pt modelId="{21822F42-14AD-4F30-B3B0-C331298FE557}" type="sibTrans" cxnId="{418B644C-7340-42D7-BC75-D1D7972A8084}">
      <dgm:prSet/>
      <dgm:spPr/>
      <dgm:t>
        <a:bodyPr/>
        <a:lstStyle/>
        <a:p>
          <a:endParaRPr lang="en-US"/>
        </a:p>
      </dgm:t>
    </dgm:pt>
    <dgm:pt modelId="{618D935B-78D0-41A1-8576-C56E28033547}">
      <dgm:prSet/>
      <dgm:spPr/>
      <dgm:t>
        <a:bodyPr/>
        <a:lstStyle/>
        <a:p>
          <a:r>
            <a:rPr lang="en-US" dirty="0"/>
            <a:t>Recognition</a:t>
          </a:r>
        </a:p>
      </dgm:t>
    </dgm:pt>
    <dgm:pt modelId="{A0F5EDFE-B34F-48F7-A8DC-1E9358BC2122}" type="parTrans" cxnId="{726B925C-9974-4856-B124-8774D8EFECE2}">
      <dgm:prSet/>
      <dgm:spPr/>
      <dgm:t>
        <a:bodyPr/>
        <a:lstStyle/>
        <a:p>
          <a:endParaRPr lang="en-US"/>
        </a:p>
      </dgm:t>
    </dgm:pt>
    <dgm:pt modelId="{FACD06A6-6206-4EED-9356-54B39C971949}" type="sibTrans" cxnId="{726B925C-9974-4856-B124-8774D8EFECE2}">
      <dgm:prSet/>
      <dgm:spPr/>
      <dgm:t>
        <a:bodyPr/>
        <a:lstStyle/>
        <a:p>
          <a:endParaRPr lang="en-US"/>
        </a:p>
      </dgm:t>
    </dgm:pt>
    <dgm:pt modelId="{6BB0C349-14ED-EE49-BA11-AF505AE225C5}" type="pres">
      <dgm:prSet presAssocID="{84D68A7A-A7C6-46C5-8ACB-C4C2A3941726}" presName="Name0" presStyleCnt="0">
        <dgm:presLayoutVars>
          <dgm:dir/>
          <dgm:resizeHandles val="exact"/>
        </dgm:presLayoutVars>
      </dgm:prSet>
      <dgm:spPr/>
    </dgm:pt>
    <dgm:pt modelId="{7F9146BF-3A6B-C449-A9B0-58E12E0D88DC}" type="pres">
      <dgm:prSet presAssocID="{9D4565E7-4EAC-4250-8D45-ABC8EDF8B7BA}" presName="node" presStyleLbl="node1" presStyleIdx="0" presStyleCnt="6">
        <dgm:presLayoutVars>
          <dgm:bulletEnabled val="1"/>
        </dgm:presLayoutVars>
      </dgm:prSet>
      <dgm:spPr/>
    </dgm:pt>
    <dgm:pt modelId="{CE4CF7C7-B18D-F649-A641-7347EB209C78}" type="pres">
      <dgm:prSet presAssocID="{A2C152AB-461D-40F3-828A-8956284A100C}" presName="sibTrans" presStyleLbl="sibTrans1D1" presStyleIdx="0" presStyleCnt="5"/>
      <dgm:spPr/>
    </dgm:pt>
    <dgm:pt modelId="{A53FA2C9-A9CA-1049-8108-66C964D0FD48}" type="pres">
      <dgm:prSet presAssocID="{A2C152AB-461D-40F3-828A-8956284A100C}" presName="connectorText" presStyleLbl="sibTrans1D1" presStyleIdx="0" presStyleCnt="5"/>
      <dgm:spPr/>
    </dgm:pt>
    <dgm:pt modelId="{DEFB5926-A4BB-DF44-B870-4B776FD45664}" type="pres">
      <dgm:prSet presAssocID="{A81CC740-D51D-4629-B14C-2F44EC26416B}" presName="node" presStyleLbl="node1" presStyleIdx="1" presStyleCnt="6">
        <dgm:presLayoutVars>
          <dgm:bulletEnabled val="1"/>
        </dgm:presLayoutVars>
      </dgm:prSet>
      <dgm:spPr/>
    </dgm:pt>
    <dgm:pt modelId="{FDFAEA77-4B79-A244-8C56-D360FA22C7D4}" type="pres">
      <dgm:prSet presAssocID="{A2EE4C57-AD4F-4DC1-9A10-C998A592AD7A}" presName="sibTrans" presStyleLbl="sibTrans1D1" presStyleIdx="1" presStyleCnt="5"/>
      <dgm:spPr/>
    </dgm:pt>
    <dgm:pt modelId="{40C31827-7F22-D942-80A9-B32C0FC4D8B1}" type="pres">
      <dgm:prSet presAssocID="{A2EE4C57-AD4F-4DC1-9A10-C998A592AD7A}" presName="connectorText" presStyleLbl="sibTrans1D1" presStyleIdx="1" presStyleCnt="5"/>
      <dgm:spPr/>
    </dgm:pt>
    <dgm:pt modelId="{CB7EF474-087D-5740-86BD-4E130657FF1C}" type="pres">
      <dgm:prSet presAssocID="{59C6DFDD-361C-4606-8A4B-20AF39D4492D}" presName="node" presStyleLbl="node1" presStyleIdx="2" presStyleCnt="6">
        <dgm:presLayoutVars>
          <dgm:bulletEnabled val="1"/>
        </dgm:presLayoutVars>
      </dgm:prSet>
      <dgm:spPr/>
    </dgm:pt>
    <dgm:pt modelId="{3A297861-A98C-324D-8EF2-776C5FD66B92}" type="pres">
      <dgm:prSet presAssocID="{21822F42-14AD-4F30-B3B0-C331298FE557}" presName="sibTrans" presStyleLbl="sibTrans1D1" presStyleIdx="2" presStyleCnt="5"/>
      <dgm:spPr/>
    </dgm:pt>
    <dgm:pt modelId="{686800D0-9BEF-AE4E-BE3C-F125E6C0CD7B}" type="pres">
      <dgm:prSet presAssocID="{21822F42-14AD-4F30-B3B0-C331298FE557}" presName="connectorText" presStyleLbl="sibTrans1D1" presStyleIdx="2" presStyleCnt="5"/>
      <dgm:spPr/>
    </dgm:pt>
    <dgm:pt modelId="{59642A14-375C-414F-9F94-7E26A7F490DE}" type="pres">
      <dgm:prSet presAssocID="{19674313-8BDA-45CD-827E-C09ACBB03FB5}" presName="node" presStyleLbl="node1" presStyleIdx="3" presStyleCnt="6">
        <dgm:presLayoutVars>
          <dgm:bulletEnabled val="1"/>
        </dgm:presLayoutVars>
      </dgm:prSet>
      <dgm:spPr/>
    </dgm:pt>
    <dgm:pt modelId="{84E35B9A-9004-7441-B786-6586E0B7CC1D}" type="pres">
      <dgm:prSet presAssocID="{90A4335E-23F5-4058-8C50-AAC727B1737C}" presName="sibTrans" presStyleLbl="sibTrans1D1" presStyleIdx="3" presStyleCnt="5"/>
      <dgm:spPr/>
    </dgm:pt>
    <dgm:pt modelId="{55D44E83-3BE8-724D-A657-B17F568779F4}" type="pres">
      <dgm:prSet presAssocID="{90A4335E-23F5-4058-8C50-AAC727B1737C}" presName="connectorText" presStyleLbl="sibTrans1D1" presStyleIdx="3" presStyleCnt="5"/>
      <dgm:spPr/>
    </dgm:pt>
    <dgm:pt modelId="{D609041E-3459-824E-817E-7546216F99BE}" type="pres">
      <dgm:prSet presAssocID="{E076B865-EDE8-4E86-9A7F-D1434AC1AA39}" presName="node" presStyleLbl="node1" presStyleIdx="4" presStyleCnt="6">
        <dgm:presLayoutVars>
          <dgm:bulletEnabled val="1"/>
        </dgm:presLayoutVars>
      </dgm:prSet>
      <dgm:spPr/>
    </dgm:pt>
    <dgm:pt modelId="{8B21A511-4CCF-E144-879B-06982F69B960}" type="pres">
      <dgm:prSet presAssocID="{14067E30-BE43-487C-BEF2-C8E03B480CF8}" presName="sibTrans" presStyleLbl="sibTrans1D1" presStyleIdx="4" presStyleCnt="5"/>
      <dgm:spPr/>
    </dgm:pt>
    <dgm:pt modelId="{5D7E9FC4-4E7E-7A43-929B-85DA63AA7951}" type="pres">
      <dgm:prSet presAssocID="{14067E30-BE43-487C-BEF2-C8E03B480CF8}" presName="connectorText" presStyleLbl="sibTrans1D1" presStyleIdx="4" presStyleCnt="5"/>
      <dgm:spPr/>
    </dgm:pt>
    <dgm:pt modelId="{9D9AA68E-28C4-264C-84EC-4FAAE423EC69}" type="pres">
      <dgm:prSet presAssocID="{618D935B-78D0-41A1-8576-C56E28033547}" presName="node" presStyleLbl="node1" presStyleIdx="5" presStyleCnt="6">
        <dgm:presLayoutVars>
          <dgm:bulletEnabled val="1"/>
        </dgm:presLayoutVars>
      </dgm:prSet>
      <dgm:spPr/>
    </dgm:pt>
  </dgm:ptLst>
  <dgm:cxnLst>
    <dgm:cxn modelId="{F6627D00-6347-FB4E-B5DE-B2EEFB3DA278}" type="presOf" srcId="{A2C152AB-461D-40F3-828A-8956284A100C}" destId="{CE4CF7C7-B18D-F649-A641-7347EB209C78}" srcOrd="0" destOrd="0" presId="urn:microsoft.com/office/officeart/2016/7/layout/RepeatingBendingProcessNew"/>
    <dgm:cxn modelId="{E23F830D-A04D-DE4B-A69B-1B7BE63621E5}" type="presOf" srcId="{9D4565E7-4EAC-4250-8D45-ABC8EDF8B7BA}" destId="{7F9146BF-3A6B-C449-A9B0-58E12E0D88DC}" srcOrd="0" destOrd="0" presId="urn:microsoft.com/office/officeart/2016/7/layout/RepeatingBendingProcessNew"/>
    <dgm:cxn modelId="{03DA7C2E-11D3-0648-930F-E013949EB0EA}" type="presOf" srcId="{A81CC740-D51D-4629-B14C-2F44EC26416B}" destId="{DEFB5926-A4BB-DF44-B870-4B776FD45664}" srcOrd="0" destOrd="0" presId="urn:microsoft.com/office/officeart/2016/7/layout/RepeatingBendingProcessNew"/>
    <dgm:cxn modelId="{388EDC3B-7CEF-48C7-8F90-422C6862D06D}" srcId="{9D4565E7-4EAC-4250-8D45-ABC8EDF8B7BA}" destId="{EBE04FA8-7D90-42C8-BFEE-F00042E06BD6}" srcOrd="0" destOrd="0" parTransId="{1EFCD965-EB73-473C-B1DD-D9CC31927B43}" sibTransId="{3C8F2D19-D7B7-4833-ACE6-92BAB6F2C399}"/>
    <dgm:cxn modelId="{E75EAA42-48DA-4A3B-91D0-856846BC6E2A}" srcId="{84D68A7A-A7C6-46C5-8ACB-C4C2A3941726}" destId="{9D4565E7-4EAC-4250-8D45-ABC8EDF8B7BA}" srcOrd="0" destOrd="0" parTransId="{036BA519-240D-432C-870C-15B8CDABE293}" sibTransId="{A2C152AB-461D-40F3-828A-8956284A100C}"/>
    <dgm:cxn modelId="{5A6A3448-1DFD-2746-9DB7-B588F8E2D247}" type="presOf" srcId="{21822F42-14AD-4F30-B3B0-C331298FE557}" destId="{3A297861-A98C-324D-8EF2-776C5FD66B92}" srcOrd="0" destOrd="0" presId="urn:microsoft.com/office/officeart/2016/7/layout/RepeatingBendingProcessNew"/>
    <dgm:cxn modelId="{418B644C-7340-42D7-BC75-D1D7972A8084}" srcId="{84D68A7A-A7C6-46C5-8ACB-C4C2A3941726}" destId="{59C6DFDD-361C-4606-8A4B-20AF39D4492D}" srcOrd="2" destOrd="0" parTransId="{0D8F266D-6F9D-414E-8772-CA265C0166AE}" sibTransId="{21822F42-14AD-4F30-B3B0-C331298FE557}"/>
    <dgm:cxn modelId="{97A31651-E251-4C81-BE19-5CBD0F60092E}" srcId="{A81CC740-D51D-4629-B14C-2F44EC26416B}" destId="{1CD36718-1837-4684-BC10-4C1CD1B242C7}" srcOrd="0" destOrd="0" parTransId="{CA8EA65D-DD2E-4B72-AE6C-4009C8B98E43}" sibTransId="{EEC3A477-DBBE-4FF3-A47B-FDC492AA6E74}"/>
    <dgm:cxn modelId="{726B925C-9974-4856-B124-8774D8EFECE2}" srcId="{84D68A7A-A7C6-46C5-8ACB-C4C2A3941726}" destId="{618D935B-78D0-41A1-8576-C56E28033547}" srcOrd="5" destOrd="0" parTransId="{A0F5EDFE-B34F-48F7-A8DC-1E9358BC2122}" sibTransId="{FACD06A6-6206-4EED-9356-54B39C971949}"/>
    <dgm:cxn modelId="{F16C9F62-7A7D-694C-9816-4A340866D95B}" type="presOf" srcId="{E076B865-EDE8-4E86-9A7F-D1434AC1AA39}" destId="{D609041E-3459-824E-817E-7546216F99BE}" srcOrd="0" destOrd="0" presId="urn:microsoft.com/office/officeart/2016/7/layout/RepeatingBendingProcessNew"/>
    <dgm:cxn modelId="{88A10C63-7F33-4EF3-A160-E52411E67FCA}" srcId="{84D68A7A-A7C6-46C5-8ACB-C4C2A3941726}" destId="{A81CC740-D51D-4629-B14C-2F44EC26416B}" srcOrd="1" destOrd="0" parTransId="{C5E71D6A-28B7-453D-BE50-00DA2C12D640}" sibTransId="{A2EE4C57-AD4F-4DC1-9A10-C998A592AD7A}"/>
    <dgm:cxn modelId="{21C8AB65-9332-984C-B6AC-91E9960E5CCA}" type="presOf" srcId="{A2EE4C57-AD4F-4DC1-9A10-C998A592AD7A}" destId="{FDFAEA77-4B79-A244-8C56-D360FA22C7D4}" srcOrd="0" destOrd="0" presId="urn:microsoft.com/office/officeart/2016/7/layout/RepeatingBendingProcessNew"/>
    <dgm:cxn modelId="{DF548768-3340-DE4E-A946-2C4293A5B0C2}" type="presOf" srcId="{1744480C-E112-4171-9CA3-9D01BC6B8DA7}" destId="{7F9146BF-3A6B-C449-A9B0-58E12E0D88DC}" srcOrd="0" destOrd="2" presId="urn:microsoft.com/office/officeart/2016/7/layout/RepeatingBendingProcessNew"/>
    <dgm:cxn modelId="{4AE1B76B-4FEE-4A8F-8659-27F9B21261B5}" srcId="{84D68A7A-A7C6-46C5-8ACB-C4C2A3941726}" destId="{E076B865-EDE8-4E86-9A7F-D1434AC1AA39}" srcOrd="4" destOrd="0" parTransId="{085D1ABD-2FD7-4063-9AD2-008CD01AB561}" sibTransId="{14067E30-BE43-487C-BEF2-C8E03B480CF8}"/>
    <dgm:cxn modelId="{67A6AB6D-EFEC-C44D-9E4D-2D493CC3F0B0}" type="presOf" srcId="{90A4335E-23F5-4058-8C50-AAC727B1737C}" destId="{84E35B9A-9004-7441-B786-6586E0B7CC1D}" srcOrd="0" destOrd="0" presId="urn:microsoft.com/office/officeart/2016/7/layout/RepeatingBendingProcessNew"/>
    <dgm:cxn modelId="{B4811E73-77EE-B441-BA30-FBBB237536FC}" type="presOf" srcId="{14067E30-BE43-487C-BEF2-C8E03B480CF8}" destId="{5D7E9FC4-4E7E-7A43-929B-85DA63AA7951}" srcOrd="1" destOrd="0" presId="urn:microsoft.com/office/officeart/2016/7/layout/RepeatingBendingProcessNew"/>
    <dgm:cxn modelId="{EF82A789-0892-F74A-B15B-4CE84BE9F480}" type="presOf" srcId="{A2EE4C57-AD4F-4DC1-9A10-C998A592AD7A}" destId="{40C31827-7F22-D942-80A9-B32C0FC4D8B1}" srcOrd="1" destOrd="0" presId="urn:microsoft.com/office/officeart/2016/7/layout/RepeatingBendingProcessNew"/>
    <dgm:cxn modelId="{CFC318AF-5937-064F-ADB2-A15558341FAF}" type="presOf" srcId="{1CD36718-1837-4684-BC10-4C1CD1B242C7}" destId="{DEFB5926-A4BB-DF44-B870-4B776FD45664}" srcOrd="0" destOrd="1" presId="urn:microsoft.com/office/officeart/2016/7/layout/RepeatingBendingProcessNew"/>
    <dgm:cxn modelId="{5DFA6FB2-4E9E-8940-86F8-3A0936A56500}" type="presOf" srcId="{618D935B-78D0-41A1-8576-C56E28033547}" destId="{9D9AA68E-28C4-264C-84EC-4FAAE423EC69}" srcOrd="0" destOrd="0" presId="urn:microsoft.com/office/officeart/2016/7/layout/RepeatingBendingProcessNew"/>
    <dgm:cxn modelId="{7D0F99BD-3F1B-F341-9B24-9DD925FFF869}" type="presOf" srcId="{59C6DFDD-361C-4606-8A4B-20AF39D4492D}" destId="{CB7EF474-087D-5740-86BD-4E130657FF1C}" srcOrd="0" destOrd="0" presId="urn:microsoft.com/office/officeart/2016/7/layout/RepeatingBendingProcessNew"/>
    <dgm:cxn modelId="{E83874BF-8276-8B4B-BE58-89050F3EC6D0}" type="presOf" srcId="{90A4335E-23F5-4058-8C50-AAC727B1737C}" destId="{55D44E83-3BE8-724D-A657-B17F568779F4}" srcOrd="1" destOrd="0" presId="urn:microsoft.com/office/officeart/2016/7/layout/RepeatingBendingProcessNew"/>
    <dgm:cxn modelId="{C1DAD7D5-D312-EA48-8DBF-EE9482FF19E9}" type="presOf" srcId="{21822F42-14AD-4F30-B3B0-C331298FE557}" destId="{686800D0-9BEF-AE4E-BE3C-F125E6C0CD7B}" srcOrd="1" destOrd="0" presId="urn:microsoft.com/office/officeart/2016/7/layout/RepeatingBendingProcessNew"/>
    <dgm:cxn modelId="{F86D98E3-F9CF-4399-AADA-E37BBB5818BF}" srcId="{9D4565E7-4EAC-4250-8D45-ABC8EDF8B7BA}" destId="{1744480C-E112-4171-9CA3-9D01BC6B8DA7}" srcOrd="1" destOrd="0" parTransId="{71C3BCF6-8C4C-4210-BFF7-942DA490D0E0}" sibTransId="{6A88D41A-914F-4CBB-B0DB-9C5EB18A99F5}"/>
    <dgm:cxn modelId="{0890E8E8-6D6E-D749-9869-4D3C8F2DD430}" type="presOf" srcId="{A2C152AB-461D-40F3-828A-8956284A100C}" destId="{A53FA2C9-A9CA-1049-8108-66C964D0FD48}" srcOrd="1" destOrd="0" presId="urn:microsoft.com/office/officeart/2016/7/layout/RepeatingBendingProcessNew"/>
    <dgm:cxn modelId="{764AB1EF-74A0-4E48-A077-4ECB845CAB7F}" type="presOf" srcId="{84D68A7A-A7C6-46C5-8ACB-C4C2A3941726}" destId="{6BB0C349-14ED-EE49-BA11-AF505AE225C5}" srcOrd="0" destOrd="0" presId="urn:microsoft.com/office/officeart/2016/7/layout/RepeatingBendingProcessNew"/>
    <dgm:cxn modelId="{93F819F0-D4B6-EF4A-A3D9-108DA442E28B}" type="presOf" srcId="{14067E30-BE43-487C-BEF2-C8E03B480CF8}" destId="{8B21A511-4CCF-E144-879B-06982F69B960}" srcOrd="0" destOrd="0" presId="urn:microsoft.com/office/officeart/2016/7/layout/RepeatingBendingProcessNew"/>
    <dgm:cxn modelId="{5C5DC9F1-EDD0-0A45-AB33-F7B590E5C291}" type="presOf" srcId="{EBE04FA8-7D90-42C8-BFEE-F00042E06BD6}" destId="{7F9146BF-3A6B-C449-A9B0-58E12E0D88DC}" srcOrd="0" destOrd="1" presId="urn:microsoft.com/office/officeart/2016/7/layout/RepeatingBendingProcessNew"/>
    <dgm:cxn modelId="{163AD9FA-22EC-42AA-9B68-4B7668EC6AB9}" srcId="{84D68A7A-A7C6-46C5-8ACB-C4C2A3941726}" destId="{19674313-8BDA-45CD-827E-C09ACBB03FB5}" srcOrd="3" destOrd="0" parTransId="{74D6CF3B-EA43-4709-AB3D-B0CDF19CCBE5}" sibTransId="{90A4335E-23F5-4058-8C50-AAC727B1737C}"/>
    <dgm:cxn modelId="{5E1A7BFB-9162-E943-9099-3EFEE1F97094}" type="presOf" srcId="{19674313-8BDA-45CD-827E-C09ACBB03FB5}" destId="{59642A14-375C-414F-9F94-7E26A7F490DE}" srcOrd="0" destOrd="0" presId="urn:microsoft.com/office/officeart/2016/7/layout/RepeatingBendingProcessNew"/>
    <dgm:cxn modelId="{5CE6DD39-6464-8049-B8E7-52AAFA6D278A}" type="presParOf" srcId="{6BB0C349-14ED-EE49-BA11-AF505AE225C5}" destId="{7F9146BF-3A6B-C449-A9B0-58E12E0D88DC}" srcOrd="0" destOrd="0" presId="urn:microsoft.com/office/officeart/2016/7/layout/RepeatingBendingProcessNew"/>
    <dgm:cxn modelId="{C2AC7663-7ED6-D740-96F2-C6D5A1305FFD}" type="presParOf" srcId="{6BB0C349-14ED-EE49-BA11-AF505AE225C5}" destId="{CE4CF7C7-B18D-F649-A641-7347EB209C78}" srcOrd="1" destOrd="0" presId="urn:microsoft.com/office/officeart/2016/7/layout/RepeatingBendingProcessNew"/>
    <dgm:cxn modelId="{6B685002-E16D-D844-9E3F-78F72DB36315}" type="presParOf" srcId="{CE4CF7C7-B18D-F649-A641-7347EB209C78}" destId="{A53FA2C9-A9CA-1049-8108-66C964D0FD48}" srcOrd="0" destOrd="0" presId="urn:microsoft.com/office/officeart/2016/7/layout/RepeatingBendingProcessNew"/>
    <dgm:cxn modelId="{BEE34C9F-2CAB-6142-8206-CEA1769213EB}" type="presParOf" srcId="{6BB0C349-14ED-EE49-BA11-AF505AE225C5}" destId="{DEFB5926-A4BB-DF44-B870-4B776FD45664}" srcOrd="2" destOrd="0" presId="urn:microsoft.com/office/officeart/2016/7/layout/RepeatingBendingProcessNew"/>
    <dgm:cxn modelId="{F82E6E6A-7D83-3B41-842F-A785B5DA6326}" type="presParOf" srcId="{6BB0C349-14ED-EE49-BA11-AF505AE225C5}" destId="{FDFAEA77-4B79-A244-8C56-D360FA22C7D4}" srcOrd="3" destOrd="0" presId="urn:microsoft.com/office/officeart/2016/7/layout/RepeatingBendingProcessNew"/>
    <dgm:cxn modelId="{51E64542-5CFE-894F-96DB-2A0CA02B8087}" type="presParOf" srcId="{FDFAEA77-4B79-A244-8C56-D360FA22C7D4}" destId="{40C31827-7F22-D942-80A9-B32C0FC4D8B1}" srcOrd="0" destOrd="0" presId="urn:microsoft.com/office/officeart/2016/7/layout/RepeatingBendingProcessNew"/>
    <dgm:cxn modelId="{88EE49F1-0B68-894D-B6F3-C33C90E4436D}" type="presParOf" srcId="{6BB0C349-14ED-EE49-BA11-AF505AE225C5}" destId="{CB7EF474-087D-5740-86BD-4E130657FF1C}" srcOrd="4" destOrd="0" presId="urn:microsoft.com/office/officeart/2016/7/layout/RepeatingBendingProcessNew"/>
    <dgm:cxn modelId="{89E0A557-9CC1-FD45-AF59-356CCAC39549}" type="presParOf" srcId="{6BB0C349-14ED-EE49-BA11-AF505AE225C5}" destId="{3A297861-A98C-324D-8EF2-776C5FD66B92}" srcOrd="5" destOrd="0" presId="urn:microsoft.com/office/officeart/2016/7/layout/RepeatingBendingProcessNew"/>
    <dgm:cxn modelId="{315801D6-CB02-714E-8BA3-77AB4783F28A}" type="presParOf" srcId="{3A297861-A98C-324D-8EF2-776C5FD66B92}" destId="{686800D0-9BEF-AE4E-BE3C-F125E6C0CD7B}" srcOrd="0" destOrd="0" presId="urn:microsoft.com/office/officeart/2016/7/layout/RepeatingBendingProcessNew"/>
    <dgm:cxn modelId="{1D1EF9FB-54DE-754E-AAFB-35AAD6B6827C}" type="presParOf" srcId="{6BB0C349-14ED-EE49-BA11-AF505AE225C5}" destId="{59642A14-375C-414F-9F94-7E26A7F490DE}" srcOrd="6" destOrd="0" presId="urn:microsoft.com/office/officeart/2016/7/layout/RepeatingBendingProcessNew"/>
    <dgm:cxn modelId="{83DC1846-AB1A-5B4F-AA59-2A60018D43CE}" type="presParOf" srcId="{6BB0C349-14ED-EE49-BA11-AF505AE225C5}" destId="{84E35B9A-9004-7441-B786-6586E0B7CC1D}" srcOrd="7" destOrd="0" presId="urn:microsoft.com/office/officeart/2016/7/layout/RepeatingBendingProcessNew"/>
    <dgm:cxn modelId="{FF06EA6F-7EB2-064D-8B35-F41FE8F11381}" type="presParOf" srcId="{84E35B9A-9004-7441-B786-6586E0B7CC1D}" destId="{55D44E83-3BE8-724D-A657-B17F568779F4}" srcOrd="0" destOrd="0" presId="urn:microsoft.com/office/officeart/2016/7/layout/RepeatingBendingProcessNew"/>
    <dgm:cxn modelId="{DD6B9722-BF7A-7045-A57D-437C0FD89A26}" type="presParOf" srcId="{6BB0C349-14ED-EE49-BA11-AF505AE225C5}" destId="{D609041E-3459-824E-817E-7546216F99BE}" srcOrd="8" destOrd="0" presId="urn:microsoft.com/office/officeart/2016/7/layout/RepeatingBendingProcessNew"/>
    <dgm:cxn modelId="{93079875-D4B3-5D42-B1E2-88488D629EB1}" type="presParOf" srcId="{6BB0C349-14ED-EE49-BA11-AF505AE225C5}" destId="{8B21A511-4CCF-E144-879B-06982F69B960}" srcOrd="9" destOrd="0" presId="urn:microsoft.com/office/officeart/2016/7/layout/RepeatingBendingProcessNew"/>
    <dgm:cxn modelId="{B649BC45-DAC4-F84A-B94B-D6F41F76872A}" type="presParOf" srcId="{8B21A511-4CCF-E144-879B-06982F69B960}" destId="{5D7E9FC4-4E7E-7A43-929B-85DA63AA7951}" srcOrd="0" destOrd="0" presId="urn:microsoft.com/office/officeart/2016/7/layout/RepeatingBendingProcessNew"/>
    <dgm:cxn modelId="{B0453842-677C-B24D-A320-D5D5A444508C}" type="presParOf" srcId="{6BB0C349-14ED-EE49-BA11-AF505AE225C5}" destId="{9D9AA68E-28C4-264C-84EC-4FAAE423EC6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68A7A-A7C6-46C5-8ACB-C4C2A3941726}" type="doc">
      <dgm:prSet loTypeId="urn:microsoft.com/office/officeart/2016/7/layout/RepeatingBendingProcessNew" loCatId="process" qsTypeId="urn:microsoft.com/office/officeart/2005/8/quickstyle/simple2" qsCatId="simple" csTypeId="urn:microsoft.com/office/officeart/2005/8/colors/accent2_1" csCatId="accent2" phldr="1"/>
      <dgm:spPr/>
      <dgm:t>
        <a:bodyPr/>
        <a:lstStyle/>
        <a:p>
          <a:endParaRPr lang="en-US"/>
        </a:p>
      </dgm:t>
    </dgm:pt>
    <dgm:pt modelId="{9D4565E7-4EAC-4250-8D45-ABC8EDF8B7BA}">
      <dgm:prSet/>
      <dgm:spPr/>
      <dgm:t>
        <a:bodyPr/>
        <a:lstStyle/>
        <a:p>
          <a:r>
            <a:rPr lang="en-US" dirty="0"/>
            <a:t>Do good stuff</a:t>
          </a:r>
        </a:p>
      </dgm:t>
    </dgm:pt>
    <dgm:pt modelId="{036BA519-240D-432C-870C-15B8CDABE293}" type="parTrans" cxnId="{E75EAA42-48DA-4A3B-91D0-856846BC6E2A}">
      <dgm:prSet/>
      <dgm:spPr/>
      <dgm:t>
        <a:bodyPr/>
        <a:lstStyle/>
        <a:p>
          <a:endParaRPr lang="en-US"/>
        </a:p>
      </dgm:t>
    </dgm:pt>
    <dgm:pt modelId="{A2C152AB-461D-40F3-828A-8956284A100C}" type="sibTrans" cxnId="{E75EAA42-48DA-4A3B-91D0-856846BC6E2A}">
      <dgm:prSet/>
      <dgm:spPr/>
      <dgm:t>
        <a:bodyPr/>
        <a:lstStyle/>
        <a:p>
          <a:endParaRPr lang="en-US"/>
        </a:p>
      </dgm:t>
    </dgm:pt>
    <dgm:pt modelId="{A81CC740-D51D-4629-B14C-2F44EC26416B}">
      <dgm:prSet/>
      <dgm:spPr/>
      <dgm:t>
        <a:bodyPr/>
        <a:lstStyle/>
        <a:p>
          <a:r>
            <a:rPr lang="en-US" dirty="0"/>
            <a:t>Document as you go	</a:t>
          </a:r>
        </a:p>
      </dgm:t>
    </dgm:pt>
    <dgm:pt modelId="{C5E71D6A-28B7-453D-BE50-00DA2C12D640}" type="parTrans" cxnId="{88A10C63-7F33-4EF3-A160-E52411E67FCA}">
      <dgm:prSet/>
      <dgm:spPr/>
      <dgm:t>
        <a:bodyPr/>
        <a:lstStyle/>
        <a:p>
          <a:endParaRPr lang="en-US"/>
        </a:p>
      </dgm:t>
    </dgm:pt>
    <dgm:pt modelId="{A2EE4C57-AD4F-4DC1-9A10-C998A592AD7A}" type="sibTrans" cxnId="{88A10C63-7F33-4EF3-A160-E52411E67FCA}">
      <dgm:prSet/>
      <dgm:spPr/>
      <dgm:t>
        <a:bodyPr/>
        <a:lstStyle/>
        <a:p>
          <a:endParaRPr lang="en-US"/>
        </a:p>
      </dgm:t>
    </dgm:pt>
    <dgm:pt modelId="{19674313-8BDA-45CD-827E-C09ACBB03FB5}">
      <dgm:prSet/>
      <dgm:spPr/>
      <dgm:t>
        <a:bodyPr/>
        <a:lstStyle/>
        <a:p>
          <a:r>
            <a:rPr lang="en-US" dirty="0"/>
            <a:t>Assemble dossier</a:t>
          </a:r>
        </a:p>
      </dgm:t>
    </dgm:pt>
    <dgm:pt modelId="{74D6CF3B-EA43-4709-AB3D-B0CDF19CCBE5}" type="parTrans" cxnId="{163AD9FA-22EC-42AA-9B68-4B7668EC6AB9}">
      <dgm:prSet/>
      <dgm:spPr/>
      <dgm:t>
        <a:bodyPr/>
        <a:lstStyle/>
        <a:p>
          <a:endParaRPr lang="en-US"/>
        </a:p>
      </dgm:t>
    </dgm:pt>
    <dgm:pt modelId="{90A4335E-23F5-4058-8C50-AAC727B1737C}" type="sibTrans" cxnId="{163AD9FA-22EC-42AA-9B68-4B7668EC6AB9}">
      <dgm:prSet/>
      <dgm:spPr/>
      <dgm:t>
        <a:bodyPr/>
        <a:lstStyle/>
        <a:p>
          <a:endParaRPr lang="en-US"/>
        </a:p>
      </dgm:t>
    </dgm:pt>
    <dgm:pt modelId="{E076B865-EDE8-4E86-9A7F-D1434AC1AA39}">
      <dgm:prSet/>
      <dgm:spPr/>
      <dgm:t>
        <a:bodyPr/>
        <a:lstStyle/>
        <a:p>
          <a:r>
            <a:rPr lang="en-US" dirty="0"/>
            <a:t>Get promoted</a:t>
          </a:r>
        </a:p>
      </dgm:t>
    </dgm:pt>
    <dgm:pt modelId="{085D1ABD-2FD7-4063-9AD2-008CD01AB561}" type="parTrans" cxnId="{4AE1B76B-4FEE-4A8F-8659-27F9B21261B5}">
      <dgm:prSet/>
      <dgm:spPr/>
      <dgm:t>
        <a:bodyPr/>
        <a:lstStyle/>
        <a:p>
          <a:endParaRPr lang="en-US"/>
        </a:p>
      </dgm:t>
    </dgm:pt>
    <dgm:pt modelId="{14067E30-BE43-487C-BEF2-C8E03B480CF8}" type="sibTrans" cxnId="{4AE1B76B-4FEE-4A8F-8659-27F9B21261B5}">
      <dgm:prSet/>
      <dgm:spPr/>
      <dgm:t>
        <a:bodyPr/>
        <a:lstStyle/>
        <a:p>
          <a:endParaRPr lang="en-US"/>
        </a:p>
      </dgm:t>
    </dgm:pt>
    <dgm:pt modelId="{59C6DFDD-361C-4606-8A4B-20AF39D4492D}">
      <dgm:prSet/>
      <dgm:spPr/>
      <dgm:t>
        <a:bodyPr/>
        <a:lstStyle/>
        <a:p>
          <a:pPr algn="ctr"/>
          <a:r>
            <a:rPr lang="en-US" dirty="0"/>
            <a:t>Stretch into leadership	</a:t>
          </a:r>
        </a:p>
      </dgm:t>
    </dgm:pt>
    <dgm:pt modelId="{0D8F266D-6F9D-414E-8772-CA265C0166AE}" type="parTrans" cxnId="{418B644C-7340-42D7-BC75-D1D7972A8084}">
      <dgm:prSet/>
      <dgm:spPr/>
      <dgm:t>
        <a:bodyPr/>
        <a:lstStyle/>
        <a:p>
          <a:endParaRPr lang="en-US"/>
        </a:p>
      </dgm:t>
    </dgm:pt>
    <dgm:pt modelId="{21822F42-14AD-4F30-B3B0-C331298FE557}" type="sibTrans" cxnId="{418B644C-7340-42D7-BC75-D1D7972A8084}">
      <dgm:prSet/>
      <dgm:spPr/>
      <dgm:t>
        <a:bodyPr/>
        <a:lstStyle/>
        <a:p>
          <a:endParaRPr lang="en-US"/>
        </a:p>
      </dgm:t>
    </dgm:pt>
    <dgm:pt modelId="{6BB0C349-14ED-EE49-BA11-AF505AE225C5}" type="pres">
      <dgm:prSet presAssocID="{84D68A7A-A7C6-46C5-8ACB-C4C2A3941726}" presName="Name0" presStyleCnt="0">
        <dgm:presLayoutVars>
          <dgm:dir/>
          <dgm:resizeHandles val="exact"/>
        </dgm:presLayoutVars>
      </dgm:prSet>
      <dgm:spPr/>
    </dgm:pt>
    <dgm:pt modelId="{7F9146BF-3A6B-C449-A9B0-58E12E0D88DC}" type="pres">
      <dgm:prSet presAssocID="{9D4565E7-4EAC-4250-8D45-ABC8EDF8B7BA}" presName="node" presStyleLbl="node1" presStyleIdx="0" presStyleCnt="5">
        <dgm:presLayoutVars>
          <dgm:bulletEnabled val="1"/>
        </dgm:presLayoutVars>
      </dgm:prSet>
      <dgm:spPr/>
    </dgm:pt>
    <dgm:pt modelId="{CE4CF7C7-B18D-F649-A641-7347EB209C78}" type="pres">
      <dgm:prSet presAssocID="{A2C152AB-461D-40F3-828A-8956284A100C}" presName="sibTrans" presStyleLbl="sibTrans1D1" presStyleIdx="0" presStyleCnt="4"/>
      <dgm:spPr/>
    </dgm:pt>
    <dgm:pt modelId="{A53FA2C9-A9CA-1049-8108-66C964D0FD48}" type="pres">
      <dgm:prSet presAssocID="{A2C152AB-461D-40F3-828A-8956284A100C}" presName="connectorText" presStyleLbl="sibTrans1D1" presStyleIdx="0" presStyleCnt="4"/>
      <dgm:spPr/>
    </dgm:pt>
    <dgm:pt modelId="{DEFB5926-A4BB-DF44-B870-4B776FD45664}" type="pres">
      <dgm:prSet presAssocID="{A81CC740-D51D-4629-B14C-2F44EC26416B}" presName="node" presStyleLbl="node1" presStyleIdx="1" presStyleCnt="5">
        <dgm:presLayoutVars>
          <dgm:bulletEnabled val="1"/>
        </dgm:presLayoutVars>
      </dgm:prSet>
      <dgm:spPr/>
    </dgm:pt>
    <dgm:pt modelId="{FDFAEA77-4B79-A244-8C56-D360FA22C7D4}" type="pres">
      <dgm:prSet presAssocID="{A2EE4C57-AD4F-4DC1-9A10-C998A592AD7A}" presName="sibTrans" presStyleLbl="sibTrans1D1" presStyleIdx="1" presStyleCnt="4"/>
      <dgm:spPr/>
    </dgm:pt>
    <dgm:pt modelId="{40C31827-7F22-D942-80A9-B32C0FC4D8B1}" type="pres">
      <dgm:prSet presAssocID="{A2EE4C57-AD4F-4DC1-9A10-C998A592AD7A}" presName="connectorText" presStyleLbl="sibTrans1D1" presStyleIdx="1" presStyleCnt="4"/>
      <dgm:spPr/>
    </dgm:pt>
    <dgm:pt modelId="{CB7EF474-087D-5740-86BD-4E130657FF1C}" type="pres">
      <dgm:prSet presAssocID="{59C6DFDD-361C-4606-8A4B-20AF39D4492D}" presName="node" presStyleLbl="node1" presStyleIdx="2" presStyleCnt="5">
        <dgm:presLayoutVars>
          <dgm:bulletEnabled val="1"/>
        </dgm:presLayoutVars>
      </dgm:prSet>
      <dgm:spPr/>
    </dgm:pt>
    <dgm:pt modelId="{3A297861-A98C-324D-8EF2-776C5FD66B92}" type="pres">
      <dgm:prSet presAssocID="{21822F42-14AD-4F30-B3B0-C331298FE557}" presName="sibTrans" presStyleLbl="sibTrans1D1" presStyleIdx="2" presStyleCnt="4"/>
      <dgm:spPr/>
    </dgm:pt>
    <dgm:pt modelId="{686800D0-9BEF-AE4E-BE3C-F125E6C0CD7B}" type="pres">
      <dgm:prSet presAssocID="{21822F42-14AD-4F30-B3B0-C331298FE557}" presName="connectorText" presStyleLbl="sibTrans1D1" presStyleIdx="2" presStyleCnt="4"/>
      <dgm:spPr/>
    </dgm:pt>
    <dgm:pt modelId="{59642A14-375C-414F-9F94-7E26A7F490DE}" type="pres">
      <dgm:prSet presAssocID="{19674313-8BDA-45CD-827E-C09ACBB03FB5}" presName="node" presStyleLbl="node1" presStyleIdx="3" presStyleCnt="5">
        <dgm:presLayoutVars>
          <dgm:bulletEnabled val="1"/>
        </dgm:presLayoutVars>
      </dgm:prSet>
      <dgm:spPr/>
    </dgm:pt>
    <dgm:pt modelId="{84E35B9A-9004-7441-B786-6586E0B7CC1D}" type="pres">
      <dgm:prSet presAssocID="{90A4335E-23F5-4058-8C50-AAC727B1737C}" presName="sibTrans" presStyleLbl="sibTrans1D1" presStyleIdx="3" presStyleCnt="4"/>
      <dgm:spPr/>
    </dgm:pt>
    <dgm:pt modelId="{55D44E83-3BE8-724D-A657-B17F568779F4}" type="pres">
      <dgm:prSet presAssocID="{90A4335E-23F5-4058-8C50-AAC727B1737C}" presName="connectorText" presStyleLbl="sibTrans1D1" presStyleIdx="3" presStyleCnt="4"/>
      <dgm:spPr/>
    </dgm:pt>
    <dgm:pt modelId="{D609041E-3459-824E-817E-7546216F99BE}" type="pres">
      <dgm:prSet presAssocID="{E076B865-EDE8-4E86-9A7F-D1434AC1AA39}" presName="node" presStyleLbl="node1" presStyleIdx="4" presStyleCnt="5">
        <dgm:presLayoutVars>
          <dgm:bulletEnabled val="1"/>
        </dgm:presLayoutVars>
      </dgm:prSet>
      <dgm:spPr/>
    </dgm:pt>
  </dgm:ptLst>
  <dgm:cxnLst>
    <dgm:cxn modelId="{F6627D00-6347-FB4E-B5DE-B2EEFB3DA278}" type="presOf" srcId="{A2C152AB-461D-40F3-828A-8956284A100C}" destId="{CE4CF7C7-B18D-F649-A641-7347EB209C78}" srcOrd="0" destOrd="0" presId="urn:microsoft.com/office/officeart/2016/7/layout/RepeatingBendingProcessNew"/>
    <dgm:cxn modelId="{E23F830D-A04D-DE4B-A69B-1B7BE63621E5}" type="presOf" srcId="{9D4565E7-4EAC-4250-8D45-ABC8EDF8B7BA}" destId="{7F9146BF-3A6B-C449-A9B0-58E12E0D88DC}" srcOrd="0" destOrd="0" presId="urn:microsoft.com/office/officeart/2016/7/layout/RepeatingBendingProcessNew"/>
    <dgm:cxn modelId="{4FD5C11A-BF84-5F46-9F61-D32A11B07947}" type="presOf" srcId="{A2C152AB-461D-40F3-828A-8956284A100C}" destId="{A53FA2C9-A9CA-1049-8108-66C964D0FD48}" srcOrd="1" destOrd="0" presId="urn:microsoft.com/office/officeart/2016/7/layout/RepeatingBendingProcessNew"/>
    <dgm:cxn modelId="{03DA7C2E-11D3-0648-930F-E013949EB0EA}" type="presOf" srcId="{A81CC740-D51D-4629-B14C-2F44EC26416B}" destId="{DEFB5926-A4BB-DF44-B870-4B776FD45664}" srcOrd="0" destOrd="0" presId="urn:microsoft.com/office/officeart/2016/7/layout/RepeatingBendingProcessNew"/>
    <dgm:cxn modelId="{E75EAA42-48DA-4A3B-91D0-856846BC6E2A}" srcId="{84D68A7A-A7C6-46C5-8ACB-C4C2A3941726}" destId="{9D4565E7-4EAC-4250-8D45-ABC8EDF8B7BA}" srcOrd="0" destOrd="0" parTransId="{036BA519-240D-432C-870C-15B8CDABE293}" sibTransId="{A2C152AB-461D-40F3-828A-8956284A100C}"/>
    <dgm:cxn modelId="{5A6A3448-1DFD-2746-9DB7-B588F8E2D247}" type="presOf" srcId="{21822F42-14AD-4F30-B3B0-C331298FE557}" destId="{3A297861-A98C-324D-8EF2-776C5FD66B92}" srcOrd="0" destOrd="0" presId="urn:microsoft.com/office/officeart/2016/7/layout/RepeatingBendingProcessNew"/>
    <dgm:cxn modelId="{418B644C-7340-42D7-BC75-D1D7972A8084}" srcId="{84D68A7A-A7C6-46C5-8ACB-C4C2A3941726}" destId="{59C6DFDD-361C-4606-8A4B-20AF39D4492D}" srcOrd="2" destOrd="0" parTransId="{0D8F266D-6F9D-414E-8772-CA265C0166AE}" sibTransId="{21822F42-14AD-4F30-B3B0-C331298FE557}"/>
    <dgm:cxn modelId="{017E354E-61FB-0748-A803-55C1F61E85D4}" type="presOf" srcId="{21822F42-14AD-4F30-B3B0-C331298FE557}" destId="{686800D0-9BEF-AE4E-BE3C-F125E6C0CD7B}" srcOrd="1" destOrd="0" presId="urn:microsoft.com/office/officeart/2016/7/layout/RepeatingBendingProcessNew"/>
    <dgm:cxn modelId="{F16C9F62-7A7D-694C-9816-4A340866D95B}" type="presOf" srcId="{E076B865-EDE8-4E86-9A7F-D1434AC1AA39}" destId="{D609041E-3459-824E-817E-7546216F99BE}" srcOrd="0" destOrd="0" presId="urn:microsoft.com/office/officeart/2016/7/layout/RepeatingBendingProcessNew"/>
    <dgm:cxn modelId="{88A10C63-7F33-4EF3-A160-E52411E67FCA}" srcId="{84D68A7A-A7C6-46C5-8ACB-C4C2A3941726}" destId="{A81CC740-D51D-4629-B14C-2F44EC26416B}" srcOrd="1" destOrd="0" parTransId="{C5E71D6A-28B7-453D-BE50-00DA2C12D640}" sibTransId="{A2EE4C57-AD4F-4DC1-9A10-C998A592AD7A}"/>
    <dgm:cxn modelId="{21C8AB65-9332-984C-B6AC-91E9960E5CCA}" type="presOf" srcId="{A2EE4C57-AD4F-4DC1-9A10-C998A592AD7A}" destId="{FDFAEA77-4B79-A244-8C56-D360FA22C7D4}" srcOrd="0" destOrd="0" presId="urn:microsoft.com/office/officeart/2016/7/layout/RepeatingBendingProcessNew"/>
    <dgm:cxn modelId="{4AE1B76B-4FEE-4A8F-8659-27F9B21261B5}" srcId="{84D68A7A-A7C6-46C5-8ACB-C4C2A3941726}" destId="{E076B865-EDE8-4E86-9A7F-D1434AC1AA39}" srcOrd="4" destOrd="0" parTransId="{085D1ABD-2FD7-4063-9AD2-008CD01AB561}" sibTransId="{14067E30-BE43-487C-BEF2-C8E03B480CF8}"/>
    <dgm:cxn modelId="{67A6AB6D-EFEC-C44D-9E4D-2D493CC3F0B0}" type="presOf" srcId="{90A4335E-23F5-4058-8C50-AAC727B1737C}" destId="{84E35B9A-9004-7441-B786-6586E0B7CC1D}" srcOrd="0" destOrd="0" presId="urn:microsoft.com/office/officeart/2016/7/layout/RepeatingBendingProcessNew"/>
    <dgm:cxn modelId="{C8A01774-562F-2841-A04A-AA67A7E89516}" type="presOf" srcId="{90A4335E-23F5-4058-8C50-AAC727B1737C}" destId="{55D44E83-3BE8-724D-A657-B17F568779F4}" srcOrd="1" destOrd="0" presId="urn:microsoft.com/office/officeart/2016/7/layout/RepeatingBendingProcessNew"/>
    <dgm:cxn modelId="{7D0F99BD-3F1B-F341-9B24-9DD925FFF869}" type="presOf" srcId="{59C6DFDD-361C-4606-8A4B-20AF39D4492D}" destId="{CB7EF474-087D-5740-86BD-4E130657FF1C}" srcOrd="0" destOrd="0" presId="urn:microsoft.com/office/officeart/2016/7/layout/RepeatingBendingProcessNew"/>
    <dgm:cxn modelId="{F622E8C1-7647-EE4F-8DE8-978A4484CA43}" type="presOf" srcId="{A2EE4C57-AD4F-4DC1-9A10-C998A592AD7A}" destId="{40C31827-7F22-D942-80A9-B32C0FC4D8B1}" srcOrd="1" destOrd="0" presId="urn:microsoft.com/office/officeart/2016/7/layout/RepeatingBendingProcessNew"/>
    <dgm:cxn modelId="{764AB1EF-74A0-4E48-A077-4ECB845CAB7F}" type="presOf" srcId="{84D68A7A-A7C6-46C5-8ACB-C4C2A3941726}" destId="{6BB0C349-14ED-EE49-BA11-AF505AE225C5}" srcOrd="0" destOrd="0" presId="urn:microsoft.com/office/officeart/2016/7/layout/RepeatingBendingProcessNew"/>
    <dgm:cxn modelId="{163AD9FA-22EC-42AA-9B68-4B7668EC6AB9}" srcId="{84D68A7A-A7C6-46C5-8ACB-C4C2A3941726}" destId="{19674313-8BDA-45CD-827E-C09ACBB03FB5}" srcOrd="3" destOrd="0" parTransId="{74D6CF3B-EA43-4709-AB3D-B0CDF19CCBE5}" sibTransId="{90A4335E-23F5-4058-8C50-AAC727B1737C}"/>
    <dgm:cxn modelId="{5E1A7BFB-9162-E943-9099-3EFEE1F97094}" type="presOf" srcId="{19674313-8BDA-45CD-827E-C09ACBB03FB5}" destId="{59642A14-375C-414F-9F94-7E26A7F490DE}" srcOrd="0" destOrd="0" presId="urn:microsoft.com/office/officeart/2016/7/layout/RepeatingBendingProcessNew"/>
    <dgm:cxn modelId="{5CE6DD39-6464-8049-B8E7-52AAFA6D278A}" type="presParOf" srcId="{6BB0C349-14ED-EE49-BA11-AF505AE225C5}" destId="{7F9146BF-3A6B-C449-A9B0-58E12E0D88DC}" srcOrd="0" destOrd="0" presId="urn:microsoft.com/office/officeart/2016/7/layout/RepeatingBendingProcessNew"/>
    <dgm:cxn modelId="{C2AC7663-7ED6-D740-96F2-C6D5A1305FFD}" type="presParOf" srcId="{6BB0C349-14ED-EE49-BA11-AF505AE225C5}" destId="{CE4CF7C7-B18D-F649-A641-7347EB209C78}" srcOrd="1" destOrd="0" presId="urn:microsoft.com/office/officeart/2016/7/layout/RepeatingBendingProcessNew"/>
    <dgm:cxn modelId="{93444AB9-BCA2-5E4C-AE4B-D72EA8F3F2A0}" type="presParOf" srcId="{CE4CF7C7-B18D-F649-A641-7347EB209C78}" destId="{A53FA2C9-A9CA-1049-8108-66C964D0FD48}" srcOrd="0" destOrd="0" presId="urn:microsoft.com/office/officeart/2016/7/layout/RepeatingBendingProcessNew"/>
    <dgm:cxn modelId="{BEE34C9F-2CAB-6142-8206-CEA1769213EB}" type="presParOf" srcId="{6BB0C349-14ED-EE49-BA11-AF505AE225C5}" destId="{DEFB5926-A4BB-DF44-B870-4B776FD45664}" srcOrd="2" destOrd="0" presId="urn:microsoft.com/office/officeart/2016/7/layout/RepeatingBendingProcessNew"/>
    <dgm:cxn modelId="{F82E6E6A-7D83-3B41-842F-A785B5DA6326}" type="presParOf" srcId="{6BB0C349-14ED-EE49-BA11-AF505AE225C5}" destId="{FDFAEA77-4B79-A244-8C56-D360FA22C7D4}" srcOrd="3" destOrd="0" presId="urn:microsoft.com/office/officeart/2016/7/layout/RepeatingBendingProcessNew"/>
    <dgm:cxn modelId="{2C9F05FE-195A-1C45-A249-FB5307FB83BD}" type="presParOf" srcId="{FDFAEA77-4B79-A244-8C56-D360FA22C7D4}" destId="{40C31827-7F22-D942-80A9-B32C0FC4D8B1}" srcOrd="0" destOrd="0" presId="urn:microsoft.com/office/officeart/2016/7/layout/RepeatingBendingProcessNew"/>
    <dgm:cxn modelId="{88EE49F1-0B68-894D-B6F3-C33C90E4436D}" type="presParOf" srcId="{6BB0C349-14ED-EE49-BA11-AF505AE225C5}" destId="{CB7EF474-087D-5740-86BD-4E130657FF1C}" srcOrd="4" destOrd="0" presId="urn:microsoft.com/office/officeart/2016/7/layout/RepeatingBendingProcessNew"/>
    <dgm:cxn modelId="{89E0A557-9CC1-FD45-AF59-356CCAC39549}" type="presParOf" srcId="{6BB0C349-14ED-EE49-BA11-AF505AE225C5}" destId="{3A297861-A98C-324D-8EF2-776C5FD66B92}" srcOrd="5" destOrd="0" presId="urn:microsoft.com/office/officeart/2016/7/layout/RepeatingBendingProcessNew"/>
    <dgm:cxn modelId="{6B5552FC-24D4-174F-87C9-D45B6AB93193}" type="presParOf" srcId="{3A297861-A98C-324D-8EF2-776C5FD66B92}" destId="{686800D0-9BEF-AE4E-BE3C-F125E6C0CD7B}" srcOrd="0" destOrd="0" presId="urn:microsoft.com/office/officeart/2016/7/layout/RepeatingBendingProcessNew"/>
    <dgm:cxn modelId="{1D1EF9FB-54DE-754E-AAFB-35AAD6B6827C}" type="presParOf" srcId="{6BB0C349-14ED-EE49-BA11-AF505AE225C5}" destId="{59642A14-375C-414F-9F94-7E26A7F490DE}" srcOrd="6" destOrd="0" presId="urn:microsoft.com/office/officeart/2016/7/layout/RepeatingBendingProcessNew"/>
    <dgm:cxn modelId="{83DC1846-AB1A-5B4F-AA59-2A60018D43CE}" type="presParOf" srcId="{6BB0C349-14ED-EE49-BA11-AF505AE225C5}" destId="{84E35B9A-9004-7441-B786-6586E0B7CC1D}" srcOrd="7" destOrd="0" presId="urn:microsoft.com/office/officeart/2016/7/layout/RepeatingBendingProcessNew"/>
    <dgm:cxn modelId="{55B44B9E-CEC5-9D49-BBFF-A99AB8EC9772}" type="presParOf" srcId="{84E35B9A-9004-7441-B786-6586E0B7CC1D}" destId="{55D44E83-3BE8-724D-A657-B17F568779F4}" srcOrd="0" destOrd="0" presId="urn:microsoft.com/office/officeart/2016/7/layout/RepeatingBendingProcessNew"/>
    <dgm:cxn modelId="{DD6B9722-BF7A-7045-A57D-437C0FD89A26}" type="presParOf" srcId="{6BB0C349-14ED-EE49-BA11-AF505AE225C5}" destId="{D609041E-3459-824E-817E-7546216F99BE}"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68A7A-A7C6-46C5-8ACB-C4C2A3941726}" type="doc">
      <dgm:prSet loTypeId="urn:microsoft.com/office/officeart/2016/7/layout/RepeatingBendingProcessNew" loCatId="process" qsTypeId="urn:microsoft.com/office/officeart/2005/8/quickstyle/simple2" qsCatId="simple" csTypeId="urn:microsoft.com/office/officeart/2005/8/colors/accent2_1" csCatId="accent2" phldr="1"/>
      <dgm:spPr/>
      <dgm:t>
        <a:bodyPr/>
        <a:lstStyle/>
        <a:p>
          <a:endParaRPr lang="en-US"/>
        </a:p>
      </dgm:t>
    </dgm:pt>
    <dgm:pt modelId="{9D4565E7-4EAC-4250-8D45-ABC8EDF8B7BA}">
      <dgm:prSet/>
      <dgm:spPr/>
      <dgm:t>
        <a:bodyPr/>
        <a:lstStyle/>
        <a:p>
          <a:r>
            <a:rPr lang="en-US" dirty="0"/>
            <a:t>Do good stuff</a:t>
          </a:r>
        </a:p>
      </dgm:t>
    </dgm:pt>
    <dgm:pt modelId="{036BA519-240D-432C-870C-15B8CDABE293}" type="parTrans" cxnId="{E75EAA42-48DA-4A3B-91D0-856846BC6E2A}">
      <dgm:prSet/>
      <dgm:spPr/>
      <dgm:t>
        <a:bodyPr/>
        <a:lstStyle/>
        <a:p>
          <a:endParaRPr lang="en-US"/>
        </a:p>
      </dgm:t>
    </dgm:pt>
    <dgm:pt modelId="{A2C152AB-461D-40F3-828A-8956284A100C}" type="sibTrans" cxnId="{E75EAA42-48DA-4A3B-91D0-856846BC6E2A}">
      <dgm:prSet/>
      <dgm:spPr/>
      <dgm:t>
        <a:bodyPr/>
        <a:lstStyle/>
        <a:p>
          <a:endParaRPr lang="en-US"/>
        </a:p>
      </dgm:t>
    </dgm:pt>
    <dgm:pt modelId="{A81CC740-D51D-4629-B14C-2F44EC26416B}">
      <dgm:prSet/>
      <dgm:spPr/>
      <dgm:t>
        <a:bodyPr/>
        <a:lstStyle/>
        <a:p>
          <a:r>
            <a:rPr lang="en-US" dirty="0"/>
            <a:t>Document as you go	</a:t>
          </a:r>
        </a:p>
      </dgm:t>
    </dgm:pt>
    <dgm:pt modelId="{C5E71D6A-28B7-453D-BE50-00DA2C12D640}" type="parTrans" cxnId="{88A10C63-7F33-4EF3-A160-E52411E67FCA}">
      <dgm:prSet/>
      <dgm:spPr/>
      <dgm:t>
        <a:bodyPr/>
        <a:lstStyle/>
        <a:p>
          <a:endParaRPr lang="en-US"/>
        </a:p>
      </dgm:t>
    </dgm:pt>
    <dgm:pt modelId="{A2EE4C57-AD4F-4DC1-9A10-C998A592AD7A}" type="sibTrans" cxnId="{88A10C63-7F33-4EF3-A160-E52411E67FCA}">
      <dgm:prSet/>
      <dgm:spPr/>
      <dgm:t>
        <a:bodyPr/>
        <a:lstStyle/>
        <a:p>
          <a:endParaRPr lang="en-US"/>
        </a:p>
      </dgm:t>
    </dgm:pt>
    <dgm:pt modelId="{19674313-8BDA-45CD-827E-C09ACBB03FB5}">
      <dgm:prSet/>
      <dgm:spPr/>
      <dgm:t>
        <a:bodyPr/>
        <a:lstStyle/>
        <a:p>
          <a:r>
            <a:rPr lang="en-US" dirty="0"/>
            <a:t>Assemble dossier</a:t>
          </a:r>
        </a:p>
      </dgm:t>
    </dgm:pt>
    <dgm:pt modelId="{74D6CF3B-EA43-4709-AB3D-B0CDF19CCBE5}" type="parTrans" cxnId="{163AD9FA-22EC-42AA-9B68-4B7668EC6AB9}">
      <dgm:prSet/>
      <dgm:spPr/>
      <dgm:t>
        <a:bodyPr/>
        <a:lstStyle/>
        <a:p>
          <a:endParaRPr lang="en-US"/>
        </a:p>
      </dgm:t>
    </dgm:pt>
    <dgm:pt modelId="{90A4335E-23F5-4058-8C50-AAC727B1737C}" type="sibTrans" cxnId="{163AD9FA-22EC-42AA-9B68-4B7668EC6AB9}">
      <dgm:prSet/>
      <dgm:spPr/>
      <dgm:t>
        <a:bodyPr/>
        <a:lstStyle/>
        <a:p>
          <a:endParaRPr lang="en-US"/>
        </a:p>
      </dgm:t>
    </dgm:pt>
    <dgm:pt modelId="{E076B865-EDE8-4E86-9A7F-D1434AC1AA39}">
      <dgm:prSet/>
      <dgm:spPr/>
      <dgm:t>
        <a:bodyPr/>
        <a:lstStyle/>
        <a:p>
          <a:r>
            <a:rPr lang="en-US" dirty="0"/>
            <a:t>Get promoted</a:t>
          </a:r>
        </a:p>
      </dgm:t>
    </dgm:pt>
    <dgm:pt modelId="{085D1ABD-2FD7-4063-9AD2-008CD01AB561}" type="parTrans" cxnId="{4AE1B76B-4FEE-4A8F-8659-27F9B21261B5}">
      <dgm:prSet/>
      <dgm:spPr/>
      <dgm:t>
        <a:bodyPr/>
        <a:lstStyle/>
        <a:p>
          <a:endParaRPr lang="en-US"/>
        </a:p>
      </dgm:t>
    </dgm:pt>
    <dgm:pt modelId="{14067E30-BE43-487C-BEF2-C8E03B480CF8}" type="sibTrans" cxnId="{4AE1B76B-4FEE-4A8F-8659-27F9B21261B5}">
      <dgm:prSet/>
      <dgm:spPr/>
      <dgm:t>
        <a:bodyPr/>
        <a:lstStyle/>
        <a:p>
          <a:endParaRPr lang="en-US"/>
        </a:p>
      </dgm:t>
    </dgm:pt>
    <dgm:pt modelId="{59C6DFDD-361C-4606-8A4B-20AF39D4492D}">
      <dgm:prSet/>
      <dgm:spPr/>
      <dgm:t>
        <a:bodyPr/>
        <a:lstStyle/>
        <a:p>
          <a:r>
            <a:rPr lang="en-US" dirty="0"/>
            <a:t>Stretch into leadership	</a:t>
          </a:r>
        </a:p>
      </dgm:t>
    </dgm:pt>
    <dgm:pt modelId="{0D8F266D-6F9D-414E-8772-CA265C0166AE}" type="parTrans" cxnId="{418B644C-7340-42D7-BC75-D1D7972A8084}">
      <dgm:prSet/>
      <dgm:spPr/>
      <dgm:t>
        <a:bodyPr/>
        <a:lstStyle/>
        <a:p>
          <a:endParaRPr lang="en-US"/>
        </a:p>
      </dgm:t>
    </dgm:pt>
    <dgm:pt modelId="{21822F42-14AD-4F30-B3B0-C331298FE557}" type="sibTrans" cxnId="{418B644C-7340-42D7-BC75-D1D7972A8084}">
      <dgm:prSet/>
      <dgm:spPr/>
      <dgm:t>
        <a:bodyPr/>
        <a:lstStyle/>
        <a:p>
          <a:endParaRPr lang="en-US"/>
        </a:p>
      </dgm:t>
    </dgm:pt>
    <dgm:pt modelId="{DCFB3617-B210-6A46-B9FD-067AB7D27A29}">
      <dgm:prSet/>
      <dgm:spPr/>
      <dgm:t>
        <a:bodyPr/>
        <a:lstStyle/>
        <a:p>
          <a:r>
            <a:rPr lang="en-US" dirty="0"/>
            <a:t>Share through dissemination</a:t>
          </a:r>
        </a:p>
      </dgm:t>
    </dgm:pt>
    <dgm:pt modelId="{C6208D09-6C65-CC4B-93CC-9D2941767DAC}" type="parTrans" cxnId="{211C0448-AFB8-1443-996C-F855ED540277}">
      <dgm:prSet/>
      <dgm:spPr/>
      <dgm:t>
        <a:bodyPr/>
        <a:lstStyle/>
        <a:p>
          <a:endParaRPr lang="en-US"/>
        </a:p>
      </dgm:t>
    </dgm:pt>
    <dgm:pt modelId="{CE0571CA-F90B-F643-AAC5-D3BF15416FE5}" type="sibTrans" cxnId="{211C0448-AFB8-1443-996C-F855ED540277}">
      <dgm:prSet/>
      <dgm:spPr/>
      <dgm:t>
        <a:bodyPr/>
        <a:lstStyle/>
        <a:p>
          <a:endParaRPr lang="en-US"/>
        </a:p>
      </dgm:t>
    </dgm:pt>
    <dgm:pt modelId="{6BB0C349-14ED-EE49-BA11-AF505AE225C5}" type="pres">
      <dgm:prSet presAssocID="{84D68A7A-A7C6-46C5-8ACB-C4C2A3941726}" presName="Name0" presStyleCnt="0">
        <dgm:presLayoutVars>
          <dgm:dir/>
          <dgm:resizeHandles val="exact"/>
        </dgm:presLayoutVars>
      </dgm:prSet>
      <dgm:spPr/>
    </dgm:pt>
    <dgm:pt modelId="{7F9146BF-3A6B-C449-A9B0-58E12E0D88DC}" type="pres">
      <dgm:prSet presAssocID="{9D4565E7-4EAC-4250-8D45-ABC8EDF8B7BA}" presName="node" presStyleLbl="node1" presStyleIdx="0" presStyleCnt="6">
        <dgm:presLayoutVars>
          <dgm:bulletEnabled val="1"/>
        </dgm:presLayoutVars>
      </dgm:prSet>
      <dgm:spPr/>
    </dgm:pt>
    <dgm:pt modelId="{CE4CF7C7-B18D-F649-A641-7347EB209C78}" type="pres">
      <dgm:prSet presAssocID="{A2C152AB-461D-40F3-828A-8956284A100C}" presName="sibTrans" presStyleLbl="sibTrans1D1" presStyleIdx="0" presStyleCnt="5"/>
      <dgm:spPr/>
    </dgm:pt>
    <dgm:pt modelId="{A53FA2C9-A9CA-1049-8108-66C964D0FD48}" type="pres">
      <dgm:prSet presAssocID="{A2C152AB-461D-40F3-828A-8956284A100C}" presName="connectorText" presStyleLbl="sibTrans1D1" presStyleIdx="0" presStyleCnt="5"/>
      <dgm:spPr/>
    </dgm:pt>
    <dgm:pt modelId="{DEFB5926-A4BB-DF44-B870-4B776FD45664}" type="pres">
      <dgm:prSet presAssocID="{A81CC740-D51D-4629-B14C-2F44EC26416B}" presName="node" presStyleLbl="node1" presStyleIdx="1" presStyleCnt="6">
        <dgm:presLayoutVars>
          <dgm:bulletEnabled val="1"/>
        </dgm:presLayoutVars>
      </dgm:prSet>
      <dgm:spPr/>
    </dgm:pt>
    <dgm:pt modelId="{FDFAEA77-4B79-A244-8C56-D360FA22C7D4}" type="pres">
      <dgm:prSet presAssocID="{A2EE4C57-AD4F-4DC1-9A10-C998A592AD7A}" presName="sibTrans" presStyleLbl="sibTrans1D1" presStyleIdx="1" presStyleCnt="5"/>
      <dgm:spPr/>
    </dgm:pt>
    <dgm:pt modelId="{40C31827-7F22-D942-80A9-B32C0FC4D8B1}" type="pres">
      <dgm:prSet presAssocID="{A2EE4C57-AD4F-4DC1-9A10-C998A592AD7A}" presName="connectorText" presStyleLbl="sibTrans1D1" presStyleIdx="1" presStyleCnt="5"/>
      <dgm:spPr/>
    </dgm:pt>
    <dgm:pt modelId="{CB7EF474-087D-5740-86BD-4E130657FF1C}" type="pres">
      <dgm:prSet presAssocID="{59C6DFDD-361C-4606-8A4B-20AF39D4492D}" presName="node" presStyleLbl="node1" presStyleIdx="2" presStyleCnt="6">
        <dgm:presLayoutVars>
          <dgm:bulletEnabled val="1"/>
        </dgm:presLayoutVars>
      </dgm:prSet>
      <dgm:spPr/>
    </dgm:pt>
    <dgm:pt modelId="{3A297861-A98C-324D-8EF2-776C5FD66B92}" type="pres">
      <dgm:prSet presAssocID="{21822F42-14AD-4F30-B3B0-C331298FE557}" presName="sibTrans" presStyleLbl="sibTrans1D1" presStyleIdx="2" presStyleCnt="5"/>
      <dgm:spPr/>
    </dgm:pt>
    <dgm:pt modelId="{686800D0-9BEF-AE4E-BE3C-F125E6C0CD7B}" type="pres">
      <dgm:prSet presAssocID="{21822F42-14AD-4F30-B3B0-C331298FE557}" presName="connectorText" presStyleLbl="sibTrans1D1" presStyleIdx="2" presStyleCnt="5"/>
      <dgm:spPr/>
    </dgm:pt>
    <dgm:pt modelId="{2907653C-1EC4-A04F-877B-47AAE333A9A0}" type="pres">
      <dgm:prSet presAssocID="{DCFB3617-B210-6A46-B9FD-067AB7D27A29}" presName="node" presStyleLbl="node1" presStyleIdx="3" presStyleCnt="6">
        <dgm:presLayoutVars>
          <dgm:bulletEnabled val="1"/>
        </dgm:presLayoutVars>
      </dgm:prSet>
      <dgm:spPr/>
    </dgm:pt>
    <dgm:pt modelId="{AEB6D966-E301-A84A-8FDE-3635C6A18CF1}" type="pres">
      <dgm:prSet presAssocID="{CE0571CA-F90B-F643-AAC5-D3BF15416FE5}" presName="sibTrans" presStyleLbl="sibTrans1D1" presStyleIdx="3" presStyleCnt="5"/>
      <dgm:spPr/>
    </dgm:pt>
    <dgm:pt modelId="{0B23ADA7-CF22-8F4C-9682-A68668E61DC2}" type="pres">
      <dgm:prSet presAssocID="{CE0571CA-F90B-F643-AAC5-D3BF15416FE5}" presName="connectorText" presStyleLbl="sibTrans1D1" presStyleIdx="3" presStyleCnt="5"/>
      <dgm:spPr/>
    </dgm:pt>
    <dgm:pt modelId="{59642A14-375C-414F-9F94-7E26A7F490DE}" type="pres">
      <dgm:prSet presAssocID="{19674313-8BDA-45CD-827E-C09ACBB03FB5}" presName="node" presStyleLbl="node1" presStyleIdx="4" presStyleCnt="6">
        <dgm:presLayoutVars>
          <dgm:bulletEnabled val="1"/>
        </dgm:presLayoutVars>
      </dgm:prSet>
      <dgm:spPr/>
    </dgm:pt>
    <dgm:pt modelId="{84E35B9A-9004-7441-B786-6586E0B7CC1D}" type="pres">
      <dgm:prSet presAssocID="{90A4335E-23F5-4058-8C50-AAC727B1737C}" presName="sibTrans" presStyleLbl="sibTrans1D1" presStyleIdx="4" presStyleCnt="5"/>
      <dgm:spPr/>
    </dgm:pt>
    <dgm:pt modelId="{55D44E83-3BE8-724D-A657-B17F568779F4}" type="pres">
      <dgm:prSet presAssocID="{90A4335E-23F5-4058-8C50-AAC727B1737C}" presName="connectorText" presStyleLbl="sibTrans1D1" presStyleIdx="4" presStyleCnt="5"/>
      <dgm:spPr/>
    </dgm:pt>
    <dgm:pt modelId="{D609041E-3459-824E-817E-7546216F99BE}" type="pres">
      <dgm:prSet presAssocID="{E076B865-EDE8-4E86-9A7F-D1434AC1AA39}" presName="node" presStyleLbl="node1" presStyleIdx="5" presStyleCnt="6">
        <dgm:presLayoutVars>
          <dgm:bulletEnabled val="1"/>
        </dgm:presLayoutVars>
      </dgm:prSet>
      <dgm:spPr/>
    </dgm:pt>
  </dgm:ptLst>
  <dgm:cxnLst>
    <dgm:cxn modelId="{F6627D00-6347-FB4E-B5DE-B2EEFB3DA278}" type="presOf" srcId="{A2C152AB-461D-40F3-828A-8956284A100C}" destId="{CE4CF7C7-B18D-F649-A641-7347EB209C78}" srcOrd="0" destOrd="0" presId="urn:microsoft.com/office/officeart/2016/7/layout/RepeatingBendingProcessNew"/>
    <dgm:cxn modelId="{E23F830D-A04D-DE4B-A69B-1B7BE63621E5}" type="presOf" srcId="{9D4565E7-4EAC-4250-8D45-ABC8EDF8B7BA}" destId="{7F9146BF-3A6B-C449-A9B0-58E12E0D88DC}" srcOrd="0" destOrd="0" presId="urn:microsoft.com/office/officeart/2016/7/layout/RepeatingBendingProcessNew"/>
    <dgm:cxn modelId="{4FD5C11A-BF84-5F46-9F61-D32A11B07947}" type="presOf" srcId="{A2C152AB-461D-40F3-828A-8956284A100C}" destId="{A53FA2C9-A9CA-1049-8108-66C964D0FD48}" srcOrd="1" destOrd="0" presId="urn:microsoft.com/office/officeart/2016/7/layout/RepeatingBendingProcessNew"/>
    <dgm:cxn modelId="{03DA7C2E-11D3-0648-930F-E013949EB0EA}" type="presOf" srcId="{A81CC740-D51D-4629-B14C-2F44EC26416B}" destId="{DEFB5926-A4BB-DF44-B870-4B776FD45664}" srcOrd="0" destOrd="0" presId="urn:microsoft.com/office/officeart/2016/7/layout/RepeatingBendingProcessNew"/>
    <dgm:cxn modelId="{E75EAA42-48DA-4A3B-91D0-856846BC6E2A}" srcId="{84D68A7A-A7C6-46C5-8ACB-C4C2A3941726}" destId="{9D4565E7-4EAC-4250-8D45-ABC8EDF8B7BA}" srcOrd="0" destOrd="0" parTransId="{036BA519-240D-432C-870C-15B8CDABE293}" sibTransId="{A2C152AB-461D-40F3-828A-8956284A100C}"/>
    <dgm:cxn modelId="{211C0448-AFB8-1443-996C-F855ED540277}" srcId="{84D68A7A-A7C6-46C5-8ACB-C4C2A3941726}" destId="{DCFB3617-B210-6A46-B9FD-067AB7D27A29}" srcOrd="3" destOrd="0" parTransId="{C6208D09-6C65-CC4B-93CC-9D2941767DAC}" sibTransId="{CE0571CA-F90B-F643-AAC5-D3BF15416FE5}"/>
    <dgm:cxn modelId="{5A6A3448-1DFD-2746-9DB7-B588F8E2D247}" type="presOf" srcId="{21822F42-14AD-4F30-B3B0-C331298FE557}" destId="{3A297861-A98C-324D-8EF2-776C5FD66B92}" srcOrd="0" destOrd="0" presId="urn:microsoft.com/office/officeart/2016/7/layout/RepeatingBendingProcessNew"/>
    <dgm:cxn modelId="{418B644C-7340-42D7-BC75-D1D7972A8084}" srcId="{84D68A7A-A7C6-46C5-8ACB-C4C2A3941726}" destId="{59C6DFDD-361C-4606-8A4B-20AF39D4492D}" srcOrd="2" destOrd="0" parTransId="{0D8F266D-6F9D-414E-8772-CA265C0166AE}" sibTransId="{21822F42-14AD-4F30-B3B0-C331298FE557}"/>
    <dgm:cxn modelId="{017E354E-61FB-0748-A803-55C1F61E85D4}" type="presOf" srcId="{21822F42-14AD-4F30-B3B0-C331298FE557}" destId="{686800D0-9BEF-AE4E-BE3C-F125E6C0CD7B}" srcOrd="1" destOrd="0" presId="urn:microsoft.com/office/officeart/2016/7/layout/RepeatingBendingProcessNew"/>
    <dgm:cxn modelId="{FA8A255E-2BB8-504F-99DB-385B8574613E}" type="presOf" srcId="{DCFB3617-B210-6A46-B9FD-067AB7D27A29}" destId="{2907653C-1EC4-A04F-877B-47AAE333A9A0}" srcOrd="0" destOrd="0" presId="urn:microsoft.com/office/officeart/2016/7/layout/RepeatingBendingProcessNew"/>
    <dgm:cxn modelId="{F16C9F62-7A7D-694C-9816-4A340866D95B}" type="presOf" srcId="{E076B865-EDE8-4E86-9A7F-D1434AC1AA39}" destId="{D609041E-3459-824E-817E-7546216F99BE}" srcOrd="0" destOrd="0" presId="urn:microsoft.com/office/officeart/2016/7/layout/RepeatingBendingProcessNew"/>
    <dgm:cxn modelId="{F983BE62-6AB3-C44D-94C0-70C7120EA4C4}" type="presOf" srcId="{CE0571CA-F90B-F643-AAC5-D3BF15416FE5}" destId="{0B23ADA7-CF22-8F4C-9682-A68668E61DC2}" srcOrd="1" destOrd="0" presId="urn:microsoft.com/office/officeart/2016/7/layout/RepeatingBendingProcessNew"/>
    <dgm:cxn modelId="{88A10C63-7F33-4EF3-A160-E52411E67FCA}" srcId="{84D68A7A-A7C6-46C5-8ACB-C4C2A3941726}" destId="{A81CC740-D51D-4629-B14C-2F44EC26416B}" srcOrd="1" destOrd="0" parTransId="{C5E71D6A-28B7-453D-BE50-00DA2C12D640}" sibTransId="{A2EE4C57-AD4F-4DC1-9A10-C998A592AD7A}"/>
    <dgm:cxn modelId="{21C8AB65-9332-984C-B6AC-91E9960E5CCA}" type="presOf" srcId="{A2EE4C57-AD4F-4DC1-9A10-C998A592AD7A}" destId="{FDFAEA77-4B79-A244-8C56-D360FA22C7D4}" srcOrd="0" destOrd="0" presId="urn:microsoft.com/office/officeart/2016/7/layout/RepeatingBendingProcessNew"/>
    <dgm:cxn modelId="{4AE1B76B-4FEE-4A8F-8659-27F9B21261B5}" srcId="{84D68A7A-A7C6-46C5-8ACB-C4C2A3941726}" destId="{E076B865-EDE8-4E86-9A7F-D1434AC1AA39}" srcOrd="5" destOrd="0" parTransId="{085D1ABD-2FD7-4063-9AD2-008CD01AB561}" sibTransId="{14067E30-BE43-487C-BEF2-C8E03B480CF8}"/>
    <dgm:cxn modelId="{67A6AB6D-EFEC-C44D-9E4D-2D493CC3F0B0}" type="presOf" srcId="{90A4335E-23F5-4058-8C50-AAC727B1737C}" destId="{84E35B9A-9004-7441-B786-6586E0B7CC1D}" srcOrd="0" destOrd="0" presId="urn:microsoft.com/office/officeart/2016/7/layout/RepeatingBendingProcessNew"/>
    <dgm:cxn modelId="{C8A01774-562F-2841-A04A-AA67A7E89516}" type="presOf" srcId="{90A4335E-23F5-4058-8C50-AAC727B1737C}" destId="{55D44E83-3BE8-724D-A657-B17F568779F4}" srcOrd="1" destOrd="0" presId="urn:microsoft.com/office/officeart/2016/7/layout/RepeatingBendingProcessNew"/>
    <dgm:cxn modelId="{75B46EA6-230D-5043-9AD3-69A04919DCDC}" type="presOf" srcId="{CE0571CA-F90B-F643-AAC5-D3BF15416FE5}" destId="{AEB6D966-E301-A84A-8FDE-3635C6A18CF1}" srcOrd="0" destOrd="0" presId="urn:microsoft.com/office/officeart/2016/7/layout/RepeatingBendingProcessNew"/>
    <dgm:cxn modelId="{7D0F99BD-3F1B-F341-9B24-9DD925FFF869}" type="presOf" srcId="{59C6DFDD-361C-4606-8A4B-20AF39D4492D}" destId="{CB7EF474-087D-5740-86BD-4E130657FF1C}" srcOrd="0" destOrd="0" presId="urn:microsoft.com/office/officeart/2016/7/layout/RepeatingBendingProcessNew"/>
    <dgm:cxn modelId="{F622E8C1-7647-EE4F-8DE8-978A4484CA43}" type="presOf" srcId="{A2EE4C57-AD4F-4DC1-9A10-C998A592AD7A}" destId="{40C31827-7F22-D942-80A9-B32C0FC4D8B1}" srcOrd="1" destOrd="0" presId="urn:microsoft.com/office/officeart/2016/7/layout/RepeatingBendingProcessNew"/>
    <dgm:cxn modelId="{764AB1EF-74A0-4E48-A077-4ECB845CAB7F}" type="presOf" srcId="{84D68A7A-A7C6-46C5-8ACB-C4C2A3941726}" destId="{6BB0C349-14ED-EE49-BA11-AF505AE225C5}" srcOrd="0" destOrd="0" presId="urn:microsoft.com/office/officeart/2016/7/layout/RepeatingBendingProcessNew"/>
    <dgm:cxn modelId="{163AD9FA-22EC-42AA-9B68-4B7668EC6AB9}" srcId="{84D68A7A-A7C6-46C5-8ACB-C4C2A3941726}" destId="{19674313-8BDA-45CD-827E-C09ACBB03FB5}" srcOrd="4" destOrd="0" parTransId="{74D6CF3B-EA43-4709-AB3D-B0CDF19CCBE5}" sibTransId="{90A4335E-23F5-4058-8C50-AAC727B1737C}"/>
    <dgm:cxn modelId="{5E1A7BFB-9162-E943-9099-3EFEE1F97094}" type="presOf" srcId="{19674313-8BDA-45CD-827E-C09ACBB03FB5}" destId="{59642A14-375C-414F-9F94-7E26A7F490DE}" srcOrd="0" destOrd="0" presId="urn:microsoft.com/office/officeart/2016/7/layout/RepeatingBendingProcessNew"/>
    <dgm:cxn modelId="{5CE6DD39-6464-8049-B8E7-52AAFA6D278A}" type="presParOf" srcId="{6BB0C349-14ED-EE49-BA11-AF505AE225C5}" destId="{7F9146BF-3A6B-C449-A9B0-58E12E0D88DC}" srcOrd="0" destOrd="0" presId="urn:microsoft.com/office/officeart/2016/7/layout/RepeatingBendingProcessNew"/>
    <dgm:cxn modelId="{C2AC7663-7ED6-D740-96F2-C6D5A1305FFD}" type="presParOf" srcId="{6BB0C349-14ED-EE49-BA11-AF505AE225C5}" destId="{CE4CF7C7-B18D-F649-A641-7347EB209C78}" srcOrd="1" destOrd="0" presId="urn:microsoft.com/office/officeart/2016/7/layout/RepeatingBendingProcessNew"/>
    <dgm:cxn modelId="{93444AB9-BCA2-5E4C-AE4B-D72EA8F3F2A0}" type="presParOf" srcId="{CE4CF7C7-B18D-F649-A641-7347EB209C78}" destId="{A53FA2C9-A9CA-1049-8108-66C964D0FD48}" srcOrd="0" destOrd="0" presId="urn:microsoft.com/office/officeart/2016/7/layout/RepeatingBendingProcessNew"/>
    <dgm:cxn modelId="{BEE34C9F-2CAB-6142-8206-CEA1769213EB}" type="presParOf" srcId="{6BB0C349-14ED-EE49-BA11-AF505AE225C5}" destId="{DEFB5926-A4BB-DF44-B870-4B776FD45664}" srcOrd="2" destOrd="0" presId="urn:microsoft.com/office/officeart/2016/7/layout/RepeatingBendingProcessNew"/>
    <dgm:cxn modelId="{F82E6E6A-7D83-3B41-842F-A785B5DA6326}" type="presParOf" srcId="{6BB0C349-14ED-EE49-BA11-AF505AE225C5}" destId="{FDFAEA77-4B79-A244-8C56-D360FA22C7D4}" srcOrd="3" destOrd="0" presId="urn:microsoft.com/office/officeart/2016/7/layout/RepeatingBendingProcessNew"/>
    <dgm:cxn modelId="{2C9F05FE-195A-1C45-A249-FB5307FB83BD}" type="presParOf" srcId="{FDFAEA77-4B79-A244-8C56-D360FA22C7D4}" destId="{40C31827-7F22-D942-80A9-B32C0FC4D8B1}" srcOrd="0" destOrd="0" presId="urn:microsoft.com/office/officeart/2016/7/layout/RepeatingBendingProcessNew"/>
    <dgm:cxn modelId="{88EE49F1-0B68-894D-B6F3-C33C90E4436D}" type="presParOf" srcId="{6BB0C349-14ED-EE49-BA11-AF505AE225C5}" destId="{CB7EF474-087D-5740-86BD-4E130657FF1C}" srcOrd="4" destOrd="0" presId="urn:microsoft.com/office/officeart/2016/7/layout/RepeatingBendingProcessNew"/>
    <dgm:cxn modelId="{89E0A557-9CC1-FD45-AF59-356CCAC39549}" type="presParOf" srcId="{6BB0C349-14ED-EE49-BA11-AF505AE225C5}" destId="{3A297861-A98C-324D-8EF2-776C5FD66B92}" srcOrd="5" destOrd="0" presId="urn:microsoft.com/office/officeart/2016/7/layout/RepeatingBendingProcessNew"/>
    <dgm:cxn modelId="{6B5552FC-24D4-174F-87C9-D45B6AB93193}" type="presParOf" srcId="{3A297861-A98C-324D-8EF2-776C5FD66B92}" destId="{686800D0-9BEF-AE4E-BE3C-F125E6C0CD7B}" srcOrd="0" destOrd="0" presId="urn:microsoft.com/office/officeart/2016/7/layout/RepeatingBendingProcessNew"/>
    <dgm:cxn modelId="{86CA0B3A-65DB-B94C-8369-4B9CA4F6BA49}" type="presParOf" srcId="{6BB0C349-14ED-EE49-BA11-AF505AE225C5}" destId="{2907653C-1EC4-A04F-877B-47AAE333A9A0}" srcOrd="6" destOrd="0" presId="urn:microsoft.com/office/officeart/2016/7/layout/RepeatingBendingProcessNew"/>
    <dgm:cxn modelId="{349ACDD8-2487-C840-9798-FFB1D55F5B88}" type="presParOf" srcId="{6BB0C349-14ED-EE49-BA11-AF505AE225C5}" destId="{AEB6D966-E301-A84A-8FDE-3635C6A18CF1}" srcOrd="7" destOrd="0" presId="urn:microsoft.com/office/officeart/2016/7/layout/RepeatingBendingProcessNew"/>
    <dgm:cxn modelId="{293F8A80-427C-794C-B065-FCFDC83A0813}" type="presParOf" srcId="{AEB6D966-E301-A84A-8FDE-3635C6A18CF1}" destId="{0B23ADA7-CF22-8F4C-9682-A68668E61DC2}" srcOrd="0" destOrd="0" presId="urn:microsoft.com/office/officeart/2016/7/layout/RepeatingBendingProcessNew"/>
    <dgm:cxn modelId="{1D1EF9FB-54DE-754E-AAFB-35AAD6B6827C}" type="presParOf" srcId="{6BB0C349-14ED-EE49-BA11-AF505AE225C5}" destId="{59642A14-375C-414F-9F94-7E26A7F490DE}" srcOrd="8" destOrd="0" presId="urn:microsoft.com/office/officeart/2016/7/layout/RepeatingBendingProcessNew"/>
    <dgm:cxn modelId="{83DC1846-AB1A-5B4F-AA59-2A60018D43CE}" type="presParOf" srcId="{6BB0C349-14ED-EE49-BA11-AF505AE225C5}" destId="{84E35B9A-9004-7441-B786-6586E0B7CC1D}" srcOrd="9" destOrd="0" presId="urn:microsoft.com/office/officeart/2016/7/layout/RepeatingBendingProcessNew"/>
    <dgm:cxn modelId="{55B44B9E-CEC5-9D49-BBFF-A99AB8EC9772}" type="presParOf" srcId="{84E35B9A-9004-7441-B786-6586E0B7CC1D}" destId="{55D44E83-3BE8-724D-A657-B17F568779F4}" srcOrd="0" destOrd="0" presId="urn:microsoft.com/office/officeart/2016/7/layout/RepeatingBendingProcessNew"/>
    <dgm:cxn modelId="{DD6B9722-BF7A-7045-A57D-437C0FD89A26}" type="presParOf" srcId="{6BB0C349-14ED-EE49-BA11-AF505AE225C5}" destId="{D609041E-3459-824E-817E-7546216F99B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2637A-7B2D-45CC-9C25-71E2075E10D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9EE69D-73A7-4AB9-9401-12AF63CA3343}">
      <dgm:prSet/>
      <dgm:spPr/>
      <dgm:t>
        <a:bodyPr/>
        <a:lstStyle/>
        <a:p>
          <a:r>
            <a:rPr lang="en-US"/>
            <a:t>Teaching statement</a:t>
          </a:r>
        </a:p>
      </dgm:t>
    </dgm:pt>
    <dgm:pt modelId="{C111F62D-BCF0-4B90-92C4-CE7E143013E1}" type="parTrans" cxnId="{D068E7A0-5264-4F54-B499-45BD3B425398}">
      <dgm:prSet/>
      <dgm:spPr/>
      <dgm:t>
        <a:bodyPr/>
        <a:lstStyle/>
        <a:p>
          <a:endParaRPr lang="en-US"/>
        </a:p>
      </dgm:t>
    </dgm:pt>
    <dgm:pt modelId="{20CD3FE2-CEA8-41BC-8433-830233337107}" type="sibTrans" cxnId="{D068E7A0-5264-4F54-B499-45BD3B425398}">
      <dgm:prSet/>
      <dgm:spPr/>
      <dgm:t>
        <a:bodyPr/>
        <a:lstStyle/>
        <a:p>
          <a:endParaRPr lang="en-US"/>
        </a:p>
      </dgm:t>
    </dgm:pt>
    <dgm:pt modelId="{D1E23AAF-257E-47E3-A031-973F0D35F838}">
      <dgm:prSet/>
      <dgm:spPr/>
      <dgm:t>
        <a:bodyPr/>
        <a:lstStyle/>
        <a:p>
          <a:r>
            <a:rPr lang="en-US"/>
            <a:t>Documenting student learning / teaching effectiveness</a:t>
          </a:r>
        </a:p>
      </dgm:t>
    </dgm:pt>
    <dgm:pt modelId="{0B55659C-BAD1-42B4-8475-FBAB6609B3DE}" type="parTrans" cxnId="{592CD16F-BE79-4B72-85FD-80043D1CE36F}">
      <dgm:prSet/>
      <dgm:spPr/>
      <dgm:t>
        <a:bodyPr/>
        <a:lstStyle/>
        <a:p>
          <a:endParaRPr lang="en-US"/>
        </a:p>
      </dgm:t>
    </dgm:pt>
    <dgm:pt modelId="{58D98B55-1A2F-4179-836E-21B72423DEA6}" type="sibTrans" cxnId="{592CD16F-BE79-4B72-85FD-80043D1CE36F}">
      <dgm:prSet/>
      <dgm:spPr/>
      <dgm:t>
        <a:bodyPr/>
        <a:lstStyle/>
        <a:p>
          <a:endParaRPr lang="en-US"/>
        </a:p>
      </dgm:t>
    </dgm:pt>
    <dgm:pt modelId="{426226FF-9AA0-4D20-8EA3-FFDC4823A061}">
      <dgm:prSet/>
      <dgm:spPr/>
      <dgm:t>
        <a:bodyPr/>
        <a:lstStyle/>
        <a:p>
          <a:r>
            <a:rPr lang="en-US"/>
            <a:t>Impact:</a:t>
          </a:r>
        </a:p>
      </dgm:t>
    </dgm:pt>
    <dgm:pt modelId="{7C72C9EE-4F69-4A17-9148-7F5130FB0C27}" type="parTrans" cxnId="{2C7D106A-DE68-43CB-AD77-CA5B3F39D920}">
      <dgm:prSet/>
      <dgm:spPr/>
      <dgm:t>
        <a:bodyPr/>
        <a:lstStyle/>
        <a:p>
          <a:endParaRPr lang="en-US"/>
        </a:p>
      </dgm:t>
    </dgm:pt>
    <dgm:pt modelId="{A90A3F80-F212-452D-BED5-AAC49393EEE7}" type="sibTrans" cxnId="{2C7D106A-DE68-43CB-AD77-CA5B3F39D920}">
      <dgm:prSet/>
      <dgm:spPr/>
      <dgm:t>
        <a:bodyPr/>
        <a:lstStyle/>
        <a:p>
          <a:endParaRPr lang="en-US"/>
        </a:p>
      </dgm:t>
    </dgm:pt>
    <dgm:pt modelId="{EDE40D56-0921-4C2E-B009-4A41D4FD9116}">
      <dgm:prSet/>
      <dgm:spPr/>
      <dgm:t>
        <a:bodyPr/>
        <a:lstStyle/>
        <a:p>
          <a:r>
            <a:rPr lang="en-US"/>
            <a:t>*Leadership</a:t>
          </a:r>
        </a:p>
      </dgm:t>
    </dgm:pt>
    <dgm:pt modelId="{523F87BA-89F0-4EE4-ABDE-698EF41E1AD2}" type="parTrans" cxnId="{798BADAC-794B-4708-998A-D2BA5E4B467B}">
      <dgm:prSet/>
      <dgm:spPr/>
      <dgm:t>
        <a:bodyPr/>
        <a:lstStyle/>
        <a:p>
          <a:endParaRPr lang="en-US"/>
        </a:p>
      </dgm:t>
    </dgm:pt>
    <dgm:pt modelId="{7E420014-7FA9-4FE4-99CB-84DB624C87EE}" type="sibTrans" cxnId="{798BADAC-794B-4708-998A-D2BA5E4B467B}">
      <dgm:prSet/>
      <dgm:spPr/>
      <dgm:t>
        <a:bodyPr/>
        <a:lstStyle/>
        <a:p>
          <a:endParaRPr lang="en-US"/>
        </a:p>
      </dgm:t>
    </dgm:pt>
    <dgm:pt modelId="{6C4B3152-4904-4C66-82A3-8780CDA0225A}">
      <dgm:prSet/>
      <dgm:spPr/>
      <dgm:t>
        <a:bodyPr/>
        <a:lstStyle/>
        <a:p>
          <a:r>
            <a:rPr lang="en-US"/>
            <a:t>*Dissemination (TP)</a:t>
          </a:r>
        </a:p>
      </dgm:t>
    </dgm:pt>
    <dgm:pt modelId="{0723F70A-3C17-4E85-B142-3596D547EF63}" type="parTrans" cxnId="{4C4ABB91-734A-43E9-BB77-C8821CBD18D2}">
      <dgm:prSet/>
      <dgm:spPr/>
      <dgm:t>
        <a:bodyPr/>
        <a:lstStyle/>
        <a:p>
          <a:endParaRPr lang="en-US"/>
        </a:p>
      </dgm:t>
    </dgm:pt>
    <dgm:pt modelId="{FCAF8813-96F6-4A2C-A3C8-B836AB6B78E0}" type="sibTrans" cxnId="{4C4ABB91-734A-43E9-BB77-C8821CBD18D2}">
      <dgm:prSet/>
      <dgm:spPr/>
      <dgm:t>
        <a:bodyPr/>
        <a:lstStyle/>
        <a:p>
          <a:endParaRPr lang="en-US"/>
        </a:p>
      </dgm:t>
    </dgm:pt>
    <dgm:pt modelId="{A003F0FC-08F9-4099-A921-88A639555976}" type="pres">
      <dgm:prSet presAssocID="{B7D2637A-7B2D-45CC-9C25-71E2075E10D7}" presName="root" presStyleCnt="0">
        <dgm:presLayoutVars>
          <dgm:dir/>
          <dgm:resizeHandles val="exact"/>
        </dgm:presLayoutVars>
      </dgm:prSet>
      <dgm:spPr/>
    </dgm:pt>
    <dgm:pt modelId="{34627BB1-F71A-418B-9D1B-49491F4DD6EE}" type="pres">
      <dgm:prSet presAssocID="{C39EE69D-73A7-4AB9-9401-12AF63CA3343}" presName="compNode" presStyleCnt="0"/>
      <dgm:spPr/>
    </dgm:pt>
    <dgm:pt modelId="{B4E422B8-5953-4591-9EC5-E9089D4B8E83}" type="pres">
      <dgm:prSet presAssocID="{C39EE69D-73A7-4AB9-9401-12AF63CA3343}" presName="bgRect" presStyleLbl="bgShp" presStyleIdx="0" presStyleCnt="3"/>
      <dgm:spPr/>
    </dgm:pt>
    <dgm:pt modelId="{E313D7BD-9D18-4C16-A78F-C8536C397981}" type="pres">
      <dgm:prSet presAssocID="{C39EE69D-73A7-4AB9-9401-12AF63CA33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301FBDEB-AB95-4423-B11E-BE4CB45968E6}" type="pres">
      <dgm:prSet presAssocID="{C39EE69D-73A7-4AB9-9401-12AF63CA3343}" presName="spaceRect" presStyleCnt="0"/>
      <dgm:spPr/>
    </dgm:pt>
    <dgm:pt modelId="{AE0653BC-3CC6-4E58-9505-65F8D49DE34A}" type="pres">
      <dgm:prSet presAssocID="{C39EE69D-73A7-4AB9-9401-12AF63CA3343}" presName="parTx" presStyleLbl="revTx" presStyleIdx="0" presStyleCnt="4">
        <dgm:presLayoutVars>
          <dgm:chMax val="0"/>
          <dgm:chPref val="0"/>
        </dgm:presLayoutVars>
      </dgm:prSet>
      <dgm:spPr/>
    </dgm:pt>
    <dgm:pt modelId="{1B2325F6-869C-4BCF-A7AC-2340B734EAC0}" type="pres">
      <dgm:prSet presAssocID="{20CD3FE2-CEA8-41BC-8433-830233337107}" presName="sibTrans" presStyleCnt="0"/>
      <dgm:spPr/>
    </dgm:pt>
    <dgm:pt modelId="{8FE13480-7CC4-4F28-88E4-A363DA74096A}" type="pres">
      <dgm:prSet presAssocID="{D1E23AAF-257E-47E3-A031-973F0D35F838}" presName="compNode" presStyleCnt="0"/>
      <dgm:spPr/>
    </dgm:pt>
    <dgm:pt modelId="{4C3D9253-3694-4815-BBC5-12F414C7108D}" type="pres">
      <dgm:prSet presAssocID="{D1E23AAF-257E-47E3-A031-973F0D35F838}" presName="bgRect" presStyleLbl="bgShp" presStyleIdx="1" presStyleCnt="3"/>
      <dgm:spPr/>
    </dgm:pt>
    <dgm:pt modelId="{7C49429C-0A5E-494A-866A-2E49E10A5F29}" type="pres">
      <dgm:prSet presAssocID="{D1E23AAF-257E-47E3-A031-973F0D35F8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B332E7F-FC9B-416A-AFDE-04E81736AA50}" type="pres">
      <dgm:prSet presAssocID="{D1E23AAF-257E-47E3-A031-973F0D35F838}" presName="spaceRect" presStyleCnt="0"/>
      <dgm:spPr/>
    </dgm:pt>
    <dgm:pt modelId="{4BC35AC2-BCF3-437D-82E2-096572A17F84}" type="pres">
      <dgm:prSet presAssocID="{D1E23AAF-257E-47E3-A031-973F0D35F838}" presName="parTx" presStyleLbl="revTx" presStyleIdx="1" presStyleCnt="4">
        <dgm:presLayoutVars>
          <dgm:chMax val="0"/>
          <dgm:chPref val="0"/>
        </dgm:presLayoutVars>
      </dgm:prSet>
      <dgm:spPr/>
    </dgm:pt>
    <dgm:pt modelId="{5EC9DE72-98BD-4389-B304-DF38B20137DC}" type="pres">
      <dgm:prSet presAssocID="{58D98B55-1A2F-4179-836E-21B72423DEA6}" presName="sibTrans" presStyleCnt="0"/>
      <dgm:spPr/>
    </dgm:pt>
    <dgm:pt modelId="{D9684A3B-F695-4D9F-9B13-9E2E8E837A51}" type="pres">
      <dgm:prSet presAssocID="{426226FF-9AA0-4D20-8EA3-FFDC4823A061}" presName="compNode" presStyleCnt="0"/>
      <dgm:spPr/>
    </dgm:pt>
    <dgm:pt modelId="{B3F6CF01-54AA-4F4A-BCC1-5A6D9456D8AD}" type="pres">
      <dgm:prSet presAssocID="{426226FF-9AA0-4D20-8EA3-FFDC4823A061}" presName="bgRect" presStyleLbl="bgShp" presStyleIdx="2" presStyleCnt="3"/>
      <dgm:spPr/>
    </dgm:pt>
    <dgm:pt modelId="{353037E9-99FE-415E-97FA-806CC4F61DC3}" type="pres">
      <dgm:prSet presAssocID="{426226FF-9AA0-4D20-8EA3-FFDC4823A0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5C3BF405-3A86-4648-AD76-575CC086F2A9}" type="pres">
      <dgm:prSet presAssocID="{426226FF-9AA0-4D20-8EA3-FFDC4823A061}" presName="spaceRect" presStyleCnt="0"/>
      <dgm:spPr/>
    </dgm:pt>
    <dgm:pt modelId="{4A27DD08-6F7E-49BF-88BC-5EC4726E8F97}" type="pres">
      <dgm:prSet presAssocID="{426226FF-9AA0-4D20-8EA3-FFDC4823A061}" presName="parTx" presStyleLbl="revTx" presStyleIdx="2" presStyleCnt="4">
        <dgm:presLayoutVars>
          <dgm:chMax val="0"/>
          <dgm:chPref val="0"/>
        </dgm:presLayoutVars>
      </dgm:prSet>
      <dgm:spPr/>
    </dgm:pt>
    <dgm:pt modelId="{73F9D7CD-EDDF-4704-B6BD-CFED588ED1BD}" type="pres">
      <dgm:prSet presAssocID="{426226FF-9AA0-4D20-8EA3-FFDC4823A061}" presName="desTx" presStyleLbl="revTx" presStyleIdx="3" presStyleCnt="4">
        <dgm:presLayoutVars/>
      </dgm:prSet>
      <dgm:spPr/>
    </dgm:pt>
  </dgm:ptLst>
  <dgm:cxnLst>
    <dgm:cxn modelId="{82EDB81E-9032-4F80-9A36-1DBE77E58E9D}" type="presOf" srcId="{B7D2637A-7B2D-45CC-9C25-71E2075E10D7}" destId="{A003F0FC-08F9-4099-A921-88A639555976}" srcOrd="0" destOrd="0" presId="urn:microsoft.com/office/officeart/2018/2/layout/IconVerticalSolidList"/>
    <dgm:cxn modelId="{5CFD3151-FE66-40DA-9922-2A2E3093E015}" type="presOf" srcId="{C39EE69D-73A7-4AB9-9401-12AF63CA3343}" destId="{AE0653BC-3CC6-4E58-9505-65F8D49DE34A}" srcOrd="0" destOrd="0" presId="urn:microsoft.com/office/officeart/2018/2/layout/IconVerticalSolidList"/>
    <dgm:cxn modelId="{2C7D106A-DE68-43CB-AD77-CA5B3F39D920}" srcId="{B7D2637A-7B2D-45CC-9C25-71E2075E10D7}" destId="{426226FF-9AA0-4D20-8EA3-FFDC4823A061}" srcOrd="2" destOrd="0" parTransId="{7C72C9EE-4F69-4A17-9148-7F5130FB0C27}" sibTransId="{A90A3F80-F212-452D-BED5-AAC49393EEE7}"/>
    <dgm:cxn modelId="{592CD16F-BE79-4B72-85FD-80043D1CE36F}" srcId="{B7D2637A-7B2D-45CC-9C25-71E2075E10D7}" destId="{D1E23AAF-257E-47E3-A031-973F0D35F838}" srcOrd="1" destOrd="0" parTransId="{0B55659C-BAD1-42B4-8475-FBAB6609B3DE}" sibTransId="{58D98B55-1A2F-4179-836E-21B72423DEA6}"/>
    <dgm:cxn modelId="{DA25A67D-C7CB-4377-8619-E3DDFD0F8DD3}" type="presOf" srcId="{426226FF-9AA0-4D20-8EA3-FFDC4823A061}" destId="{4A27DD08-6F7E-49BF-88BC-5EC4726E8F97}" srcOrd="0" destOrd="0" presId="urn:microsoft.com/office/officeart/2018/2/layout/IconVerticalSolidList"/>
    <dgm:cxn modelId="{4C4ABB91-734A-43E9-BB77-C8821CBD18D2}" srcId="{426226FF-9AA0-4D20-8EA3-FFDC4823A061}" destId="{6C4B3152-4904-4C66-82A3-8780CDA0225A}" srcOrd="1" destOrd="0" parTransId="{0723F70A-3C17-4E85-B142-3596D547EF63}" sibTransId="{FCAF8813-96F6-4A2C-A3C8-B836AB6B78E0}"/>
    <dgm:cxn modelId="{480EAC98-2BD9-44C2-A9E0-37A3D3A4EBCB}" type="presOf" srcId="{D1E23AAF-257E-47E3-A031-973F0D35F838}" destId="{4BC35AC2-BCF3-437D-82E2-096572A17F84}" srcOrd="0" destOrd="0" presId="urn:microsoft.com/office/officeart/2018/2/layout/IconVerticalSolidList"/>
    <dgm:cxn modelId="{A08CAF9F-A71E-4E0E-AE6A-5BD2FD93994E}" type="presOf" srcId="{6C4B3152-4904-4C66-82A3-8780CDA0225A}" destId="{73F9D7CD-EDDF-4704-B6BD-CFED588ED1BD}" srcOrd="0" destOrd="1" presId="urn:microsoft.com/office/officeart/2018/2/layout/IconVerticalSolidList"/>
    <dgm:cxn modelId="{D068E7A0-5264-4F54-B499-45BD3B425398}" srcId="{B7D2637A-7B2D-45CC-9C25-71E2075E10D7}" destId="{C39EE69D-73A7-4AB9-9401-12AF63CA3343}" srcOrd="0" destOrd="0" parTransId="{C111F62D-BCF0-4B90-92C4-CE7E143013E1}" sibTransId="{20CD3FE2-CEA8-41BC-8433-830233337107}"/>
    <dgm:cxn modelId="{56FB42A5-9D6B-475A-B424-37F430B4DBF7}" type="presOf" srcId="{EDE40D56-0921-4C2E-B009-4A41D4FD9116}" destId="{73F9D7CD-EDDF-4704-B6BD-CFED588ED1BD}" srcOrd="0" destOrd="0" presId="urn:microsoft.com/office/officeart/2018/2/layout/IconVerticalSolidList"/>
    <dgm:cxn modelId="{798BADAC-794B-4708-998A-D2BA5E4B467B}" srcId="{426226FF-9AA0-4D20-8EA3-FFDC4823A061}" destId="{EDE40D56-0921-4C2E-B009-4A41D4FD9116}" srcOrd="0" destOrd="0" parTransId="{523F87BA-89F0-4EE4-ABDE-698EF41E1AD2}" sibTransId="{7E420014-7FA9-4FE4-99CB-84DB624C87EE}"/>
    <dgm:cxn modelId="{C1FE9E65-CA2F-4052-BE3F-A213A489E9B1}" type="presParOf" srcId="{A003F0FC-08F9-4099-A921-88A639555976}" destId="{34627BB1-F71A-418B-9D1B-49491F4DD6EE}" srcOrd="0" destOrd="0" presId="urn:microsoft.com/office/officeart/2018/2/layout/IconVerticalSolidList"/>
    <dgm:cxn modelId="{B305D48D-62A8-4DC0-A078-17111D9F3184}" type="presParOf" srcId="{34627BB1-F71A-418B-9D1B-49491F4DD6EE}" destId="{B4E422B8-5953-4591-9EC5-E9089D4B8E83}" srcOrd="0" destOrd="0" presId="urn:microsoft.com/office/officeart/2018/2/layout/IconVerticalSolidList"/>
    <dgm:cxn modelId="{4173CFCC-11B0-4A2E-9699-529E67FB9ED7}" type="presParOf" srcId="{34627BB1-F71A-418B-9D1B-49491F4DD6EE}" destId="{E313D7BD-9D18-4C16-A78F-C8536C397981}" srcOrd="1" destOrd="0" presId="urn:microsoft.com/office/officeart/2018/2/layout/IconVerticalSolidList"/>
    <dgm:cxn modelId="{45B5CFCB-9EE3-41AC-822C-35E80932F951}" type="presParOf" srcId="{34627BB1-F71A-418B-9D1B-49491F4DD6EE}" destId="{301FBDEB-AB95-4423-B11E-BE4CB45968E6}" srcOrd="2" destOrd="0" presId="urn:microsoft.com/office/officeart/2018/2/layout/IconVerticalSolidList"/>
    <dgm:cxn modelId="{FF33840D-6A13-49FA-8B6D-D5912A8A0FDD}" type="presParOf" srcId="{34627BB1-F71A-418B-9D1B-49491F4DD6EE}" destId="{AE0653BC-3CC6-4E58-9505-65F8D49DE34A}" srcOrd="3" destOrd="0" presId="urn:microsoft.com/office/officeart/2018/2/layout/IconVerticalSolidList"/>
    <dgm:cxn modelId="{50282B87-DD73-4712-A885-6C0A52FEC991}" type="presParOf" srcId="{A003F0FC-08F9-4099-A921-88A639555976}" destId="{1B2325F6-869C-4BCF-A7AC-2340B734EAC0}" srcOrd="1" destOrd="0" presId="urn:microsoft.com/office/officeart/2018/2/layout/IconVerticalSolidList"/>
    <dgm:cxn modelId="{F90D48E2-1361-4FC6-A6B6-DB881C1D8972}" type="presParOf" srcId="{A003F0FC-08F9-4099-A921-88A639555976}" destId="{8FE13480-7CC4-4F28-88E4-A363DA74096A}" srcOrd="2" destOrd="0" presId="urn:microsoft.com/office/officeart/2018/2/layout/IconVerticalSolidList"/>
    <dgm:cxn modelId="{43A0C3AA-8874-4D39-96F9-BCCB7B080B7B}" type="presParOf" srcId="{8FE13480-7CC4-4F28-88E4-A363DA74096A}" destId="{4C3D9253-3694-4815-BBC5-12F414C7108D}" srcOrd="0" destOrd="0" presId="urn:microsoft.com/office/officeart/2018/2/layout/IconVerticalSolidList"/>
    <dgm:cxn modelId="{484F1542-6A5F-4E94-ABCD-867A89F82757}" type="presParOf" srcId="{8FE13480-7CC4-4F28-88E4-A363DA74096A}" destId="{7C49429C-0A5E-494A-866A-2E49E10A5F29}" srcOrd="1" destOrd="0" presId="urn:microsoft.com/office/officeart/2018/2/layout/IconVerticalSolidList"/>
    <dgm:cxn modelId="{D380D896-23B1-4405-8F54-AEBE3F1BB347}" type="presParOf" srcId="{8FE13480-7CC4-4F28-88E4-A363DA74096A}" destId="{FB332E7F-FC9B-416A-AFDE-04E81736AA50}" srcOrd="2" destOrd="0" presId="urn:microsoft.com/office/officeart/2018/2/layout/IconVerticalSolidList"/>
    <dgm:cxn modelId="{9C8A4C14-0082-41B0-B5B9-05F2252FA925}" type="presParOf" srcId="{8FE13480-7CC4-4F28-88E4-A363DA74096A}" destId="{4BC35AC2-BCF3-437D-82E2-096572A17F84}" srcOrd="3" destOrd="0" presId="urn:microsoft.com/office/officeart/2018/2/layout/IconVerticalSolidList"/>
    <dgm:cxn modelId="{B0667B26-7B41-4188-8F6B-768FE6605B6D}" type="presParOf" srcId="{A003F0FC-08F9-4099-A921-88A639555976}" destId="{5EC9DE72-98BD-4389-B304-DF38B20137DC}" srcOrd="3" destOrd="0" presId="urn:microsoft.com/office/officeart/2018/2/layout/IconVerticalSolidList"/>
    <dgm:cxn modelId="{713DDAAE-2E10-4194-BAC2-74B63227D775}" type="presParOf" srcId="{A003F0FC-08F9-4099-A921-88A639555976}" destId="{D9684A3B-F695-4D9F-9B13-9E2E8E837A51}" srcOrd="4" destOrd="0" presId="urn:microsoft.com/office/officeart/2018/2/layout/IconVerticalSolidList"/>
    <dgm:cxn modelId="{C69A2845-CEE2-4B5B-A890-DB069A9F22FA}" type="presParOf" srcId="{D9684A3B-F695-4D9F-9B13-9E2E8E837A51}" destId="{B3F6CF01-54AA-4F4A-BCC1-5A6D9456D8AD}" srcOrd="0" destOrd="0" presId="urn:microsoft.com/office/officeart/2018/2/layout/IconVerticalSolidList"/>
    <dgm:cxn modelId="{8085A8CF-EDD4-44FC-9AAB-E3F8285A5275}" type="presParOf" srcId="{D9684A3B-F695-4D9F-9B13-9E2E8E837A51}" destId="{353037E9-99FE-415E-97FA-806CC4F61DC3}" srcOrd="1" destOrd="0" presId="urn:microsoft.com/office/officeart/2018/2/layout/IconVerticalSolidList"/>
    <dgm:cxn modelId="{D272EBCA-4672-4BF2-9247-CE7F7AEBD0C1}" type="presParOf" srcId="{D9684A3B-F695-4D9F-9B13-9E2E8E837A51}" destId="{5C3BF405-3A86-4648-AD76-575CC086F2A9}" srcOrd="2" destOrd="0" presId="urn:microsoft.com/office/officeart/2018/2/layout/IconVerticalSolidList"/>
    <dgm:cxn modelId="{FDBB88F2-C4F6-455C-8385-C8E3EF93A3CD}" type="presParOf" srcId="{D9684A3B-F695-4D9F-9B13-9E2E8E837A51}" destId="{4A27DD08-6F7E-49BF-88BC-5EC4726E8F97}" srcOrd="3" destOrd="0" presId="urn:microsoft.com/office/officeart/2018/2/layout/IconVerticalSolidList"/>
    <dgm:cxn modelId="{789FB427-5214-4459-99F0-DFAD1394CF4E}" type="presParOf" srcId="{D9684A3B-F695-4D9F-9B13-9E2E8E837A51}" destId="{73F9D7CD-EDDF-4704-B6BD-CFED588ED1B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C51AC-8C64-48D0-AAA3-2A95E6AB7FF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2EB930-85B8-4792-A82F-33DAF6C61F89}">
      <dgm:prSet/>
      <dgm:spPr/>
      <dgm:t>
        <a:bodyPr/>
        <a:lstStyle/>
        <a:p>
          <a:r>
            <a:rPr lang="en-US" dirty="0"/>
            <a:t>Student evaluations  </a:t>
          </a:r>
        </a:p>
      </dgm:t>
    </dgm:pt>
    <dgm:pt modelId="{0841BC3F-DDA1-4F74-B25D-622E95426B28}" type="parTrans" cxnId="{4A30FDA9-1786-4C71-B132-C5889B1FCFD9}">
      <dgm:prSet/>
      <dgm:spPr/>
      <dgm:t>
        <a:bodyPr/>
        <a:lstStyle/>
        <a:p>
          <a:endParaRPr lang="en-US"/>
        </a:p>
      </dgm:t>
    </dgm:pt>
    <dgm:pt modelId="{47268681-FC29-4FCA-8348-39A306348FE2}" type="sibTrans" cxnId="{4A30FDA9-1786-4C71-B132-C5889B1FCFD9}">
      <dgm:prSet/>
      <dgm:spPr/>
      <dgm:t>
        <a:bodyPr/>
        <a:lstStyle/>
        <a:p>
          <a:endParaRPr lang="en-US"/>
        </a:p>
      </dgm:t>
    </dgm:pt>
    <dgm:pt modelId="{4890BC4F-D483-4077-A6A2-7271719FC22A}">
      <dgm:prSet/>
      <dgm:spPr/>
      <dgm:t>
        <a:bodyPr/>
        <a:lstStyle/>
        <a:p>
          <a:r>
            <a:rPr lang="en-US" i="1"/>
            <a:t>Most important is YOUR commentary on these and how you use this input to improve.  </a:t>
          </a:r>
          <a:endParaRPr lang="en-US"/>
        </a:p>
      </dgm:t>
    </dgm:pt>
    <dgm:pt modelId="{265C44C3-EECB-4FE8-90F1-5BA1F309A34D}" type="parTrans" cxnId="{6964E815-5FD1-4B66-847A-7C8C152AA07B}">
      <dgm:prSet/>
      <dgm:spPr/>
      <dgm:t>
        <a:bodyPr/>
        <a:lstStyle/>
        <a:p>
          <a:endParaRPr lang="en-US"/>
        </a:p>
      </dgm:t>
    </dgm:pt>
    <dgm:pt modelId="{A35C1B0C-25D2-40D7-9AE5-AC10D3AB80B6}" type="sibTrans" cxnId="{6964E815-5FD1-4B66-847A-7C8C152AA07B}">
      <dgm:prSet/>
      <dgm:spPr/>
      <dgm:t>
        <a:bodyPr/>
        <a:lstStyle/>
        <a:p>
          <a:endParaRPr lang="en-US"/>
        </a:p>
      </dgm:t>
    </dgm:pt>
    <dgm:pt modelId="{8EB58F0F-EC46-474A-9A2D-D2550A6E0BE8}">
      <dgm:prSet/>
      <dgm:spPr/>
      <dgm:t>
        <a:bodyPr/>
        <a:lstStyle/>
        <a:p>
          <a:r>
            <a:rPr lang="en-US" i="1"/>
            <a:t>Avoid comparisons</a:t>
          </a:r>
          <a:endParaRPr lang="en-US"/>
        </a:p>
      </dgm:t>
    </dgm:pt>
    <dgm:pt modelId="{DC38009A-4734-4612-A94F-876A08E02415}" type="parTrans" cxnId="{7A197331-9820-4D84-81F9-33339C9AFA48}">
      <dgm:prSet/>
      <dgm:spPr/>
      <dgm:t>
        <a:bodyPr/>
        <a:lstStyle/>
        <a:p>
          <a:endParaRPr lang="en-US"/>
        </a:p>
      </dgm:t>
    </dgm:pt>
    <dgm:pt modelId="{9940F689-3246-44AE-8B03-18660379EBB5}" type="sibTrans" cxnId="{7A197331-9820-4D84-81F9-33339C9AFA48}">
      <dgm:prSet/>
      <dgm:spPr/>
      <dgm:t>
        <a:bodyPr/>
        <a:lstStyle/>
        <a:p>
          <a:endParaRPr lang="en-US"/>
        </a:p>
      </dgm:t>
    </dgm:pt>
    <dgm:pt modelId="{C499A488-6BA4-4D69-991F-1CC5EE3F1A3A}">
      <dgm:prSet/>
      <dgm:spPr/>
      <dgm:t>
        <a:bodyPr/>
        <a:lstStyle/>
        <a:p>
          <a:r>
            <a:rPr lang="en-US"/>
            <a:t>Peer evaluations</a:t>
          </a:r>
          <a:r>
            <a:rPr lang="en-US" i="1"/>
            <a:t> </a:t>
          </a:r>
          <a:endParaRPr lang="en-US"/>
        </a:p>
      </dgm:t>
    </dgm:pt>
    <dgm:pt modelId="{9632C513-F68F-4CD2-A650-BD6BDD117449}" type="parTrans" cxnId="{DB6D04E9-3150-4CD0-8724-E3B2A333BF2D}">
      <dgm:prSet/>
      <dgm:spPr/>
      <dgm:t>
        <a:bodyPr/>
        <a:lstStyle/>
        <a:p>
          <a:endParaRPr lang="en-US"/>
        </a:p>
      </dgm:t>
    </dgm:pt>
    <dgm:pt modelId="{8D820E7F-5D6F-49F6-8317-8DF58CC07A71}" type="sibTrans" cxnId="{DB6D04E9-3150-4CD0-8724-E3B2A333BF2D}">
      <dgm:prSet/>
      <dgm:spPr/>
      <dgm:t>
        <a:bodyPr/>
        <a:lstStyle/>
        <a:p>
          <a:endParaRPr lang="en-US"/>
        </a:p>
      </dgm:t>
    </dgm:pt>
    <dgm:pt modelId="{89122EBD-63FA-432E-B2CA-E82F10EFEA9B}">
      <dgm:prSet/>
      <dgm:spPr/>
      <dgm:t>
        <a:bodyPr/>
        <a:lstStyle/>
        <a:p>
          <a:r>
            <a:rPr lang="en-US" i="1"/>
            <a:t>Over time</a:t>
          </a:r>
          <a:endParaRPr lang="en-US"/>
        </a:p>
      </dgm:t>
    </dgm:pt>
    <dgm:pt modelId="{1C53A40A-35AA-4CBD-BB43-957C71C2AECE}" type="parTrans" cxnId="{9778A309-0049-479C-8957-353B68169BA3}">
      <dgm:prSet/>
      <dgm:spPr/>
      <dgm:t>
        <a:bodyPr/>
        <a:lstStyle/>
        <a:p>
          <a:endParaRPr lang="en-US"/>
        </a:p>
      </dgm:t>
    </dgm:pt>
    <dgm:pt modelId="{078D80A0-F462-453A-A0E8-1AB9DD05D45D}" type="sibTrans" cxnId="{9778A309-0049-479C-8957-353B68169BA3}">
      <dgm:prSet/>
      <dgm:spPr/>
      <dgm:t>
        <a:bodyPr/>
        <a:lstStyle/>
        <a:p>
          <a:endParaRPr lang="en-US"/>
        </a:p>
      </dgm:t>
    </dgm:pt>
    <dgm:pt modelId="{23B5A211-F513-40ED-8A81-A91DE84431A5}">
      <dgm:prSet/>
      <dgm:spPr/>
      <dgm:t>
        <a:bodyPr/>
        <a:lstStyle/>
        <a:p>
          <a:r>
            <a:rPr lang="en-US" i="1"/>
            <a:t>Over types of teaching</a:t>
          </a:r>
          <a:endParaRPr lang="en-US"/>
        </a:p>
      </dgm:t>
    </dgm:pt>
    <dgm:pt modelId="{C0AEB1CE-1DF3-4535-B412-63605C97CEA7}" type="parTrans" cxnId="{48AAB404-FCF9-4649-A00F-FC6FCF4C41F0}">
      <dgm:prSet/>
      <dgm:spPr/>
      <dgm:t>
        <a:bodyPr/>
        <a:lstStyle/>
        <a:p>
          <a:endParaRPr lang="en-US"/>
        </a:p>
      </dgm:t>
    </dgm:pt>
    <dgm:pt modelId="{B634B973-2E21-44A6-8072-33446EAFFB32}" type="sibTrans" cxnId="{48AAB404-FCF9-4649-A00F-FC6FCF4C41F0}">
      <dgm:prSet/>
      <dgm:spPr/>
      <dgm:t>
        <a:bodyPr/>
        <a:lstStyle/>
        <a:p>
          <a:endParaRPr lang="en-US"/>
        </a:p>
      </dgm:t>
    </dgm:pt>
    <dgm:pt modelId="{7ED92759-AD4F-49F0-A7E1-D4A046E3DD19}">
      <dgm:prSet/>
      <dgm:spPr/>
      <dgm:t>
        <a:bodyPr/>
        <a:lstStyle/>
        <a:p>
          <a:r>
            <a:rPr lang="en-US" i="1" dirty="0"/>
            <a:t>Needs more than CTL consultations.  </a:t>
          </a:r>
        </a:p>
        <a:p>
          <a:r>
            <a:rPr lang="en-US" i="1" dirty="0"/>
            <a:t>Peers = faculty in and outside the department</a:t>
          </a:r>
          <a:endParaRPr lang="en-US" dirty="0"/>
        </a:p>
      </dgm:t>
    </dgm:pt>
    <dgm:pt modelId="{B1C56ABE-3E28-4D5D-A94B-5670E31CDE9F}" type="parTrans" cxnId="{10FB3D85-4528-4300-B697-984090A1CC7E}">
      <dgm:prSet/>
      <dgm:spPr/>
      <dgm:t>
        <a:bodyPr/>
        <a:lstStyle/>
        <a:p>
          <a:endParaRPr lang="en-US"/>
        </a:p>
      </dgm:t>
    </dgm:pt>
    <dgm:pt modelId="{95E41E33-12E3-4D97-B319-3C9781A6D6B4}" type="sibTrans" cxnId="{10FB3D85-4528-4300-B697-984090A1CC7E}">
      <dgm:prSet/>
      <dgm:spPr/>
      <dgm:t>
        <a:bodyPr/>
        <a:lstStyle/>
        <a:p>
          <a:endParaRPr lang="en-US"/>
        </a:p>
      </dgm:t>
    </dgm:pt>
    <dgm:pt modelId="{BDE95751-16FA-4BB1-9497-3ACCC634B52A}">
      <dgm:prSet/>
      <dgm:spPr/>
      <dgm:t>
        <a:bodyPr/>
        <a:lstStyle/>
        <a:p>
          <a:r>
            <a:rPr lang="en-US"/>
            <a:t>Evidence of contribution to student learning outcomes</a:t>
          </a:r>
        </a:p>
      </dgm:t>
    </dgm:pt>
    <dgm:pt modelId="{74FEE41C-A1BC-4DBC-8551-1B38F8479EC6}" type="parTrans" cxnId="{9D87392A-B3AD-4A4F-A1E3-47E0A768AEEE}">
      <dgm:prSet/>
      <dgm:spPr/>
      <dgm:t>
        <a:bodyPr/>
        <a:lstStyle/>
        <a:p>
          <a:endParaRPr lang="en-US"/>
        </a:p>
      </dgm:t>
    </dgm:pt>
    <dgm:pt modelId="{8CA6046E-1FD3-46AC-B979-9EFCF4257D26}" type="sibTrans" cxnId="{9D87392A-B3AD-4A4F-A1E3-47E0A768AEEE}">
      <dgm:prSet/>
      <dgm:spPr/>
      <dgm:t>
        <a:bodyPr/>
        <a:lstStyle/>
        <a:p>
          <a:endParaRPr lang="en-US"/>
        </a:p>
      </dgm:t>
    </dgm:pt>
    <dgm:pt modelId="{A6C70A44-D649-47A7-85FB-A42EA1809528}" type="pres">
      <dgm:prSet presAssocID="{1C4C51AC-8C64-48D0-AAA3-2A95E6AB7FF4}" presName="root" presStyleCnt="0">
        <dgm:presLayoutVars>
          <dgm:dir/>
          <dgm:resizeHandles val="exact"/>
        </dgm:presLayoutVars>
      </dgm:prSet>
      <dgm:spPr/>
    </dgm:pt>
    <dgm:pt modelId="{D59D9670-05F5-4415-A5C6-406F9B476F97}" type="pres">
      <dgm:prSet presAssocID="{772EB930-85B8-4792-A82F-33DAF6C61F89}" presName="compNode" presStyleCnt="0"/>
      <dgm:spPr/>
    </dgm:pt>
    <dgm:pt modelId="{AA3CB662-8BDE-4578-942C-C77039351291}" type="pres">
      <dgm:prSet presAssocID="{772EB930-85B8-4792-A82F-33DAF6C61F89}" presName="bgRect" presStyleLbl="bgShp" presStyleIdx="0" presStyleCnt="3"/>
      <dgm:spPr/>
    </dgm:pt>
    <dgm:pt modelId="{9146961A-B800-4858-B9F5-4F8D93D39BCA}" type="pres">
      <dgm:prSet presAssocID="{772EB930-85B8-4792-A82F-33DAF6C61F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F59B132-F1DC-4739-943E-BF63B329F959}" type="pres">
      <dgm:prSet presAssocID="{772EB930-85B8-4792-A82F-33DAF6C61F89}" presName="spaceRect" presStyleCnt="0"/>
      <dgm:spPr/>
    </dgm:pt>
    <dgm:pt modelId="{5E77F697-4AF9-4F2A-BB0F-65FD35366950}" type="pres">
      <dgm:prSet presAssocID="{772EB930-85B8-4792-A82F-33DAF6C61F89}" presName="parTx" presStyleLbl="revTx" presStyleIdx="0" presStyleCnt="5">
        <dgm:presLayoutVars>
          <dgm:chMax val="0"/>
          <dgm:chPref val="0"/>
        </dgm:presLayoutVars>
      </dgm:prSet>
      <dgm:spPr/>
    </dgm:pt>
    <dgm:pt modelId="{6219D1A2-6C2E-4C10-8A1E-661DF197CAB0}" type="pres">
      <dgm:prSet presAssocID="{772EB930-85B8-4792-A82F-33DAF6C61F89}" presName="desTx" presStyleLbl="revTx" presStyleIdx="1" presStyleCnt="5">
        <dgm:presLayoutVars/>
      </dgm:prSet>
      <dgm:spPr/>
    </dgm:pt>
    <dgm:pt modelId="{2EC8D3F6-F75C-493D-90D6-B5C0A1DBF03D}" type="pres">
      <dgm:prSet presAssocID="{47268681-FC29-4FCA-8348-39A306348FE2}" presName="sibTrans" presStyleCnt="0"/>
      <dgm:spPr/>
    </dgm:pt>
    <dgm:pt modelId="{53BE93A3-CF8F-41DB-A38A-79142B4AB301}" type="pres">
      <dgm:prSet presAssocID="{C499A488-6BA4-4D69-991F-1CC5EE3F1A3A}" presName="compNode" presStyleCnt="0"/>
      <dgm:spPr/>
    </dgm:pt>
    <dgm:pt modelId="{FB48ACDB-D57C-41FD-A55D-D5245843B4C8}" type="pres">
      <dgm:prSet presAssocID="{C499A488-6BA4-4D69-991F-1CC5EE3F1A3A}" presName="bgRect" presStyleLbl="bgShp" presStyleIdx="1" presStyleCnt="3"/>
      <dgm:spPr/>
    </dgm:pt>
    <dgm:pt modelId="{E465CD7F-9708-4D67-9B15-BE545AE2DAE1}" type="pres">
      <dgm:prSet presAssocID="{C499A488-6BA4-4D69-991F-1CC5EE3F1A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A0220B4-5994-4A9D-81C1-55962172A6C5}" type="pres">
      <dgm:prSet presAssocID="{C499A488-6BA4-4D69-991F-1CC5EE3F1A3A}" presName="spaceRect" presStyleCnt="0"/>
      <dgm:spPr/>
    </dgm:pt>
    <dgm:pt modelId="{9897954C-203F-43C4-97BF-78270CBF94C8}" type="pres">
      <dgm:prSet presAssocID="{C499A488-6BA4-4D69-991F-1CC5EE3F1A3A}" presName="parTx" presStyleLbl="revTx" presStyleIdx="2" presStyleCnt="5">
        <dgm:presLayoutVars>
          <dgm:chMax val="0"/>
          <dgm:chPref val="0"/>
        </dgm:presLayoutVars>
      </dgm:prSet>
      <dgm:spPr/>
    </dgm:pt>
    <dgm:pt modelId="{80F32DD8-3E39-4115-A42E-877C0AACC964}" type="pres">
      <dgm:prSet presAssocID="{C499A488-6BA4-4D69-991F-1CC5EE3F1A3A}" presName="desTx" presStyleLbl="revTx" presStyleIdx="3" presStyleCnt="5">
        <dgm:presLayoutVars/>
      </dgm:prSet>
      <dgm:spPr/>
    </dgm:pt>
    <dgm:pt modelId="{7DD94F5A-2486-443B-83B6-917ACD820BC1}" type="pres">
      <dgm:prSet presAssocID="{8D820E7F-5D6F-49F6-8317-8DF58CC07A71}" presName="sibTrans" presStyleCnt="0"/>
      <dgm:spPr/>
    </dgm:pt>
    <dgm:pt modelId="{BD2BC449-3950-4E19-9818-8C52C4C359EC}" type="pres">
      <dgm:prSet presAssocID="{BDE95751-16FA-4BB1-9497-3ACCC634B52A}" presName="compNode" presStyleCnt="0"/>
      <dgm:spPr/>
    </dgm:pt>
    <dgm:pt modelId="{1F50CE53-ACC4-4392-9C4C-9FBC8289021E}" type="pres">
      <dgm:prSet presAssocID="{BDE95751-16FA-4BB1-9497-3ACCC634B52A}" presName="bgRect" presStyleLbl="bgShp" presStyleIdx="2" presStyleCnt="3"/>
      <dgm:spPr/>
    </dgm:pt>
    <dgm:pt modelId="{07B881FA-A069-4F31-91A2-DAB37364259D}" type="pres">
      <dgm:prSet presAssocID="{BDE95751-16FA-4BB1-9497-3ACCC634B5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497A62F-E181-432F-A568-BAABA600749E}" type="pres">
      <dgm:prSet presAssocID="{BDE95751-16FA-4BB1-9497-3ACCC634B52A}" presName="spaceRect" presStyleCnt="0"/>
      <dgm:spPr/>
    </dgm:pt>
    <dgm:pt modelId="{F2A90B81-F38A-47AA-8ED9-388ED752B86F}" type="pres">
      <dgm:prSet presAssocID="{BDE95751-16FA-4BB1-9497-3ACCC634B52A}" presName="parTx" presStyleLbl="revTx" presStyleIdx="4" presStyleCnt="5">
        <dgm:presLayoutVars>
          <dgm:chMax val="0"/>
          <dgm:chPref val="0"/>
        </dgm:presLayoutVars>
      </dgm:prSet>
      <dgm:spPr/>
    </dgm:pt>
  </dgm:ptLst>
  <dgm:cxnLst>
    <dgm:cxn modelId="{47B05E00-0DC6-4CC8-8028-766C231F3A33}" type="presOf" srcId="{89122EBD-63FA-432E-B2CA-E82F10EFEA9B}" destId="{80F32DD8-3E39-4115-A42E-877C0AACC964}" srcOrd="0" destOrd="0" presId="urn:microsoft.com/office/officeart/2018/2/layout/IconVerticalSolidList"/>
    <dgm:cxn modelId="{D21B0503-DC34-4313-ACF2-BC155052F01A}" type="presOf" srcId="{1C4C51AC-8C64-48D0-AAA3-2A95E6AB7FF4}" destId="{A6C70A44-D649-47A7-85FB-A42EA1809528}" srcOrd="0" destOrd="0" presId="urn:microsoft.com/office/officeart/2018/2/layout/IconVerticalSolidList"/>
    <dgm:cxn modelId="{48AAB404-FCF9-4649-A00F-FC6FCF4C41F0}" srcId="{C499A488-6BA4-4D69-991F-1CC5EE3F1A3A}" destId="{23B5A211-F513-40ED-8A81-A91DE84431A5}" srcOrd="1" destOrd="0" parTransId="{C0AEB1CE-1DF3-4535-B412-63605C97CEA7}" sibTransId="{B634B973-2E21-44A6-8072-33446EAFFB32}"/>
    <dgm:cxn modelId="{9778A309-0049-479C-8957-353B68169BA3}" srcId="{C499A488-6BA4-4D69-991F-1CC5EE3F1A3A}" destId="{89122EBD-63FA-432E-B2CA-E82F10EFEA9B}" srcOrd="0" destOrd="0" parTransId="{1C53A40A-35AA-4CBD-BB43-957C71C2AECE}" sibTransId="{078D80A0-F462-453A-A0E8-1AB9DD05D45D}"/>
    <dgm:cxn modelId="{6964E815-5FD1-4B66-847A-7C8C152AA07B}" srcId="{772EB930-85B8-4792-A82F-33DAF6C61F89}" destId="{4890BC4F-D483-4077-A6A2-7271719FC22A}" srcOrd="0" destOrd="0" parTransId="{265C44C3-EECB-4FE8-90F1-5BA1F309A34D}" sibTransId="{A35C1B0C-25D2-40D7-9AE5-AC10D3AB80B6}"/>
    <dgm:cxn modelId="{9D87392A-B3AD-4A4F-A1E3-47E0A768AEEE}" srcId="{1C4C51AC-8C64-48D0-AAA3-2A95E6AB7FF4}" destId="{BDE95751-16FA-4BB1-9497-3ACCC634B52A}" srcOrd="2" destOrd="0" parTransId="{74FEE41C-A1BC-4DBC-8551-1B38F8479EC6}" sibTransId="{8CA6046E-1FD3-46AC-B979-9EFCF4257D26}"/>
    <dgm:cxn modelId="{7A197331-9820-4D84-81F9-33339C9AFA48}" srcId="{772EB930-85B8-4792-A82F-33DAF6C61F89}" destId="{8EB58F0F-EC46-474A-9A2D-D2550A6E0BE8}" srcOrd="1" destOrd="0" parTransId="{DC38009A-4734-4612-A94F-876A08E02415}" sibTransId="{9940F689-3246-44AE-8B03-18660379EBB5}"/>
    <dgm:cxn modelId="{D858EC38-4FCF-465F-AC58-12F447EAE1DC}" type="presOf" srcId="{C499A488-6BA4-4D69-991F-1CC5EE3F1A3A}" destId="{9897954C-203F-43C4-97BF-78270CBF94C8}" srcOrd="0" destOrd="0" presId="urn:microsoft.com/office/officeart/2018/2/layout/IconVerticalSolidList"/>
    <dgm:cxn modelId="{DFE93C3A-E079-4C5E-B731-0191EABA806D}" type="presOf" srcId="{4890BC4F-D483-4077-A6A2-7271719FC22A}" destId="{6219D1A2-6C2E-4C10-8A1E-661DF197CAB0}" srcOrd="0" destOrd="0" presId="urn:microsoft.com/office/officeart/2018/2/layout/IconVerticalSolidList"/>
    <dgm:cxn modelId="{1C151150-5FAE-4010-AA10-6DB74781C886}" type="presOf" srcId="{7ED92759-AD4F-49F0-A7E1-D4A046E3DD19}" destId="{80F32DD8-3E39-4115-A42E-877C0AACC964}" srcOrd="0" destOrd="2" presId="urn:microsoft.com/office/officeart/2018/2/layout/IconVerticalSolidList"/>
    <dgm:cxn modelId="{8793C755-7E0B-4901-8FCD-78268B0FFC2E}" type="presOf" srcId="{23B5A211-F513-40ED-8A81-A91DE84431A5}" destId="{80F32DD8-3E39-4115-A42E-877C0AACC964}" srcOrd="0" destOrd="1" presId="urn:microsoft.com/office/officeart/2018/2/layout/IconVerticalSolidList"/>
    <dgm:cxn modelId="{666BF165-5A36-4633-B9D5-92F7A821B76C}" type="presOf" srcId="{8EB58F0F-EC46-474A-9A2D-D2550A6E0BE8}" destId="{6219D1A2-6C2E-4C10-8A1E-661DF197CAB0}" srcOrd="0" destOrd="1" presId="urn:microsoft.com/office/officeart/2018/2/layout/IconVerticalSolidList"/>
    <dgm:cxn modelId="{BC86F47E-7A60-45AF-84BE-14B1D703DCD0}" type="presOf" srcId="{BDE95751-16FA-4BB1-9497-3ACCC634B52A}" destId="{F2A90B81-F38A-47AA-8ED9-388ED752B86F}" srcOrd="0" destOrd="0" presId="urn:microsoft.com/office/officeart/2018/2/layout/IconVerticalSolidList"/>
    <dgm:cxn modelId="{10FB3D85-4528-4300-B697-984090A1CC7E}" srcId="{C499A488-6BA4-4D69-991F-1CC5EE3F1A3A}" destId="{7ED92759-AD4F-49F0-A7E1-D4A046E3DD19}" srcOrd="2" destOrd="0" parTransId="{B1C56ABE-3E28-4D5D-A94B-5670E31CDE9F}" sibTransId="{95E41E33-12E3-4D97-B319-3C9781A6D6B4}"/>
    <dgm:cxn modelId="{4A30FDA9-1786-4C71-B132-C5889B1FCFD9}" srcId="{1C4C51AC-8C64-48D0-AAA3-2A95E6AB7FF4}" destId="{772EB930-85B8-4792-A82F-33DAF6C61F89}" srcOrd="0" destOrd="0" parTransId="{0841BC3F-DDA1-4F74-B25D-622E95426B28}" sibTransId="{47268681-FC29-4FCA-8348-39A306348FE2}"/>
    <dgm:cxn modelId="{7EE524BD-1A00-439D-898E-03395420C61B}" type="presOf" srcId="{772EB930-85B8-4792-A82F-33DAF6C61F89}" destId="{5E77F697-4AF9-4F2A-BB0F-65FD35366950}" srcOrd="0" destOrd="0" presId="urn:microsoft.com/office/officeart/2018/2/layout/IconVerticalSolidList"/>
    <dgm:cxn modelId="{DB6D04E9-3150-4CD0-8724-E3B2A333BF2D}" srcId="{1C4C51AC-8C64-48D0-AAA3-2A95E6AB7FF4}" destId="{C499A488-6BA4-4D69-991F-1CC5EE3F1A3A}" srcOrd="1" destOrd="0" parTransId="{9632C513-F68F-4CD2-A650-BD6BDD117449}" sibTransId="{8D820E7F-5D6F-49F6-8317-8DF58CC07A71}"/>
    <dgm:cxn modelId="{5BF966C7-0598-4846-879D-A8E384164233}" type="presParOf" srcId="{A6C70A44-D649-47A7-85FB-A42EA1809528}" destId="{D59D9670-05F5-4415-A5C6-406F9B476F97}" srcOrd="0" destOrd="0" presId="urn:microsoft.com/office/officeart/2018/2/layout/IconVerticalSolidList"/>
    <dgm:cxn modelId="{14833F23-6260-4609-9FBC-B8C04670EDF1}" type="presParOf" srcId="{D59D9670-05F5-4415-A5C6-406F9B476F97}" destId="{AA3CB662-8BDE-4578-942C-C77039351291}" srcOrd="0" destOrd="0" presId="urn:microsoft.com/office/officeart/2018/2/layout/IconVerticalSolidList"/>
    <dgm:cxn modelId="{F63CBBB3-6633-4C9C-9C8A-04B5F4C886A2}" type="presParOf" srcId="{D59D9670-05F5-4415-A5C6-406F9B476F97}" destId="{9146961A-B800-4858-B9F5-4F8D93D39BCA}" srcOrd="1" destOrd="0" presId="urn:microsoft.com/office/officeart/2018/2/layout/IconVerticalSolidList"/>
    <dgm:cxn modelId="{9C62A384-E011-487B-87E8-CA8044A18ECF}" type="presParOf" srcId="{D59D9670-05F5-4415-A5C6-406F9B476F97}" destId="{BF59B132-F1DC-4739-943E-BF63B329F959}" srcOrd="2" destOrd="0" presId="urn:microsoft.com/office/officeart/2018/2/layout/IconVerticalSolidList"/>
    <dgm:cxn modelId="{95299A5A-5C0D-40B9-B678-E17E76375FF6}" type="presParOf" srcId="{D59D9670-05F5-4415-A5C6-406F9B476F97}" destId="{5E77F697-4AF9-4F2A-BB0F-65FD35366950}" srcOrd="3" destOrd="0" presId="urn:microsoft.com/office/officeart/2018/2/layout/IconVerticalSolidList"/>
    <dgm:cxn modelId="{CF1389FE-7A21-4A4E-92D6-7406D55618AC}" type="presParOf" srcId="{D59D9670-05F5-4415-A5C6-406F9B476F97}" destId="{6219D1A2-6C2E-4C10-8A1E-661DF197CAB0}" srcOrd="4" destOrd="0" presId="urn:microsoft.com/office/officeart/2018/2/layout/IconVerticalSolidList"/>
    <dgm:cxn modelId="{16516C05-5179-4F32-A11F-543216F241FB}" type="presParOf" srcId="{A6C70A44-D649-47A7-85FB-A42EA1809528}" destId="{2EC8D3F6-F75C-493D-90D6-B5C0A1DBF03D}" srcOrd="1" destOrd="0" presId="urn:microsoft.com/office/officeart/2018/2/layout/IconVerticalSolidList"/>
    <dgm:cxn modelId="{7511BA04-D2BB-4E73-B29B-515D915981BA}" type="presParOf" srcId="{A6C70A44-D649-47A7-85FB-A42EA1809528}" destId="{53BE93A3-CF8F-41DB-A38A-79142B4AB301}" srcOrd="2" destOrd="0" presId="urn:microsoft.com/office/officeart/2018/2/layout/IconVerticalSolidList"/>
    <dgm:cxn modelId="{018FFB2B-ACC0-432E-A06F-C5728833ACB7}" type="presParOf" srcId="{53BE93A3-CF8F-41DB-A38A-79142B4AB301}" destId="{FB48ACDB-D57C-41FD-A55D-D5245843B4C8}" srcOrd="0" destOrd="0" presId="urn:microsoft.com/office/officeart/2018/2/layout/IconVerticalSolidList"/>
    <dgm:cxn modelId="{D588FC14-45F0-46D4-88B5-3256E21B0916}" type="presParOf" srcId="{53BE93A3-CF8F-41DB-A38A-79142B4AB301}" destId="{E465CD7F-9708-4D67-9B15-BE545AE2DAE1}" srcOrd="1" destOrd="0" presId="urn:microsoft.com/office/officeart/2018/2/layout/IconVerticalSolidList"/>
    <dgm:cxn modelId="{8D4C3B33-1A0A-43A8-9BCC-A23CD98260BB}" type="presParOf" srcId="{53BE93A3-CF8F-41DB-A38A-79142B4AB301}" destId="{1A0220B4-5994-4A9D-81C1-55962172A6C5}" srcOrd="2" destOrd="0" presId="urn:microsoft.com/office/officeart/2018/2/layout/IconVerticalSolidList"/>
    <dgm:cxn modelId="{B20E66F2-F79B-4250-A72E-4D315958A4DD}" type="presParOf" srcId="{53BE93A3-CF8F-41DB-A38A-79142B4AB301}" destId="{9897954C-203F-43C4-97BF-78270CBF94C8}" srcOrd="3" destOrd="0" presId="urn:microsoft.com/office/officeart/2018/2/layout/IconVerticalSolidList"/>
    <dgm:cxn modelId="{9B3B33B6-398D-4A2D-BE1E-D0E35E785CF3}" type="presParOf" srcId="{53BE93A3-CF8F-41DB-A38A-79142B4AB301}" destId="{80F32DD8-3E39-4115-A42E-877C0AACC964}" srcOrd="4" destOrd="0" presId="urn:microsoft.com/office/officeart/2018/2/layout/IconVerticalSolidList"/>
    <dgm:cxn modelId="{76EA5BC3-7DCF-4D6B-BD49-859F3FC98265}" type="presParOf" srcId="{A6C70A44-D649-47A7-85FB-A42EA1809528}" destId="{7DD94F5A-2486-443B-83B6-917ACD820BC1}" srcOrd="3" destOrd="0" presId="urn:microsoft.com/office/officeart/2018/2/layout/IconVerticalSolidList"/>
    <dgm:cxn modelId="{8B2776A9-8A37-421B-9C56-54F8C05BCAF2}" type="presParOf" srcId="{A6C70A44-D649-47A7-85FB-A42EA1809528}" destId="{BD2BC449-3950-4E19-9818-8C52C4C359EC}" srcOrd="4" destOrd="0" presId="urn:microsoft.com/office/officeart/2018/2/layout/IconVerticalSolidList"/>
    <dgm:cxn modelId="{89C4A755-91F3-42E7-9E50-846FD718CA9B}" type="presParOf" srcId="{BD2BC449-3950-4E19-9818-8C52C4C359EC}" destId="{1F50CE53-ACC4-4392-9C4C-9FBC8289021E}" srcOrd="0" destOrd="0" presId="urn:microsoft.com/office/officeart/2018/2/layout/IconVerticalSolidList"/>
    <dgm:cxn modelId="{64D5A684-F000-466A-9F00-EFDA01BE3B76}" type="presParOf" srcId="{BD2BC449-3950-4E19-9818-8C52C4C359EC}" destId="{07B881FA-A069-4F31-91A2-DAB37364259D}" srcOrd="1" destOrd="0" presId="urn:microsoft.com/office/officeart/2018/2/layout/IconVerticalSolidList"/>
    <dgm:cxn modelId="{63C09E51-2D7C-4598-B994-E9338B59BEBA}" type="presParOf" srcId="{BD2BC449-3950-4E19-9818-8C52C4C359EC}" destId="{A497A62F-E181-432F-A568-BAABA600749E}" srcOrd="2" destOrd="0" presId="urn:microsoft.com/office/officeart/2018/2/layout/IconVerticalSolidList"/>
    <dgm:cxn modelId="{A1CE4DFB-22E3-4B59-90A9-1D8E3361891A}" type="presParOf" srcId="{BD2BC449-3950-4E19-9818-8C52C4C359EC}" destId="{F2A90B81-F38A-47AA-8ED9-388ED752B8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DD9E20-6A66-4538-8CB8-6FBF5CBB76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DD2D97C-CE4B-42EE-819D-1AF47F40CA13}">
      <dgm:prSet/>
      <dgm:spPr/>
      <dgm:t>
        <a:bodyPr/>
        <a:lstStyle/>
        <a:p>
          <a:r>
            <a:rPr lang="en-US">
              <a:hlinkClick xmlns:r="http://schemas.openxmlformats.org/officeDocument/2006/relationships" r:id="rId1"/>
            </a:rPr>
            <a:t>Teaching Professor Institutions</a:t>
          </a:r>
          <a:endParaRPr lang="en-US"/>
        </a:p>
      </dgm:t>
    </dgm:pt>
    <dgm:pt modelId="{DB716FA3-BB69-443B-8AFE-FB462950169E}" type="parTrans" cxnId="{AFE63944-48B7-4546-8DC3-07ADE5239FB0}">
      <dgm:prSet/>
      <dgm:spPr/>
      <dgm:t>
        <a:bodyPr/>
        <a:lstStyle/>
        <a:p>
          <a:endParaRPr lang="en-US"/>
        </a:p>
      </dgm:t>
    </dgm:pt>
    <dgm:pt modelId="{EC862E96-2854-472A-B072-FD12BD949102}" type="sibTrans" cxnId="{AFE63944-48B7-4546-8DC3-07ADE5239FB0}">
      <dgm:prSet/>
      <dgm:spPr/>
      <dgm:t>
        <a:bodyPr/>
        <a:lstStyle/>
        <a:p>
          <a:endParaRPr lang="en-US"/>
        </a:p>
      </dgm:t>
    </dgm:pt>
    <dgm:pt modelId="{FB3B49D3-1AA7-47BA-932A-0D653FFEE4CA}">
      <dgm:prSet/>
      <dgm:spPr/>
      <dgm:t>
        <a:bodyPr/>
        <a:lstStyle/>
        <a:p>
          <a:r>
            <a:rPr lang="en-US">
              <a:hlinkClick xmlns:r="http://schemas.openxmlformats.org/officeDocument/2006/relationships" r:id="rId2"/>
            </a:rPr>
            <a:t>Definitions/Examples related to Senior Lecturer and Teaching Professor Expectations</a:t>
          </a:r>
          <a:endParaRPr lang="en-US"/>
        </a:p>
      </dgm:t>
    </dgm:pt>
    <dgm:pt modelId="{B0DA441D-7520-4FA6-9725-53857D191071}" type="parTrans" cxnId="{F671FC13-EF54-4E35-A7F6-68A3860AEF46}">
      <dgm:prSet/>
      <dgm:spPr/>
      <dgm:t>
        <a:bodyPr/>
        <a:lstStyle/>
        <a:p>
          <a:endParaRPr lang="en-US"/>
        </a:p>
      </dgm:t>
    </dgm:pt>
    <dgm:pt modelId="{18A40550-CA55-4CAF-83D7-A0B043809B41}" type="sibTrans" cxnId="{F671FC13-EF54-4E35-A7F6-68A3860AEF46}">
      <dgm:prSet/>
      <dgm:spPr/>
      <dgm:t>
        <a:bodyPr/>
        <a:lstStyle/>
        <a:p>
          <a:endParaRPr lang="en-US"/>
        </a:p>
      </dgm:t>
    </dgm:pt>
    <dgm:pt modelId="{D5446ACF-6A89-4B5D-BAFA-370E17A5C0A9}" type="pres">
      <dgm:prSet presAssocID="{18DD9E20-6A66-4538-8CB8-6FBF5CBB76BF}" presName="root" presStyleCnt="0">
        <dgm:presLayoutVars>
          <dgm:dir/>
          <dgm:resizeHandles val="exact"/>
        </dgm:presLayoutVars>
      </dgm:prSet>
      <dgm:spPr/>
    </dgm:pt>
    <dgm:pt modelId="{0BB6745E-E6DF-4F17-9651-D03C732BB82B}" type="pres">
      <dgm:prSet presAssocID="{0DD2D97C-CE4B-42EE-819D-1AF47F40CA13}" presName="compNode" presStyleCnt="0"/>
      <dgm:spPr/>
    </dgm:pt>
    <dgm:pt modelId="{7D8D5F3E-A5CE-4C76-BBD5-6A5C683F9217}" type="pres">
      <dgm:prSet presAssocID="{0DD2D97C-CE4B-42EE-819D-1AF47F40CA13}" presName="bgRect" presStyleLbl="bgShp" presStyleIdx="0" presStyleCnt="2"/>
      <dgm:spPr/>
    </dgm:pt>
    <dgm:pt modelId="{10882097-04AC-46DE-802C-9675D193EC0A}" type="pres">
      <dgm:prSet presAssocID="{0DD2D97C-CE4B-42EE-819D-1AF47F40CA13}"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5AD0A9AA-9663-4C22-90E2-6DFDAA365932}" type="pres">
      <dgm:prSet presAssocID="{0DD2D97C-CE4B-42EE-819D-1AF47F40CA13}" presName="spaceRect" presStyleCnt="0"/>
      <dgm:spPr/>
    </dgm:pt>
    <dgm:pt modelId="{3F09CE2D-31FC-4B22-8FE2-BBCECEF617FD}" type="pres">
      <dgm:prSet presAssocID="{0DD2D97C-CE4B-42EE-819D-1AF47F40CA13}" presName="parTx" presStyleLbl="revTx" presStyleIdx="0" presStyleCnt="2">
        <dgm:presLayoutVars>
          <dgm:chMax val="0"/>
          <dgm:chPref val="0"/>
        </dgm:presLayoutVars>
      </dgm:prSet>
      <dgm:spPr/>
    </dgm:pt>
    <dgm:pt modelId="{96161E10-9CA1-40D1-A8D9-0A0751605A6A}" type="pres">
      <dgm:prSet presAssocID="{EC862E96-2854-472A-B072-FD12BD949102}" presName="sibTrans" presStyleCnt="0"/>
      <dgm:spPr/>
    </dgm:pt>
    <dgm:pt modelId="{F803804C-0505-4AC0-A07E-24AEF86B2EF9}" type="pres">
      <dgm:prSet presAssocID="{FB3B49D3-1AA7-47BA-932A-0D653FFEE4CA}" presName="compNode" presStyleCnt="0"/>
      <dgm:spPr/>
    </dgm:pt>
    <dgm:pt modelId="{7133183F-E494-47E0-B64C-DBDEF7E7668B}" type="pres">
      <dgm:prSet presAssocID="{FB3B49D3-1AA7-47BA-932A-0D653FFEE4CA}" presName="bgRect" presStyleLbl="bgShp" presStyleIdx="1" presStyleCnt="2"/>
      <dgm:spPr/>
    </dgm:pt>
    <dgm:pt modelId="{096F9DEA-0F44-465C-B775-67B0229DA6D1}" type="pres">
      <dgm:prSet presAssocID="{FB3B49D3-1AA7-47BA-932A-0D653FFEE4CA}"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82B280C-0161-4171-BCF1-FB978C3B6D05}" type="pres">
      <dgm:prSet presAssocID="{FB3B49D3-1AA7-47BA-932A-0D653FFEE4CA}" presName="spaceRect" presStyleCnt="0"/>
      <dgm:spPr/>
    </dgm:pt>
    <dgm:pt modelId="{D422DFC5-BFBE-47AB-B393-41A0B6DA0A64}" type="pres">
      <dgm:prSet presAssocID="{FB3B49D3-1AA7-47BA-932A-0D653FFEE4CA}" presName="parTx" presStyleLbl="revTx" presStyleIdx="1" presStyleCnt="2">
        <dgm:presLayoutVars>
          <dgm:chMax val="0"/>
          <dgm:chPref val="0"/>
        </dgm:presLayoutVars>
      </dgm:prSet>
      <dgm:spPr/>
    </dgm:pt>
  </dgm:ptLst>
  <dgm:cxnLst>
    <dgm:cxn modelId="{F671FC13-EF54-4E35-A7F6-68A3860AEF46}" srcId="{18DD9E20-6A66-4538-8CB8-6FBF5CBB76BF}" destId="{FB3B49D3-1AA7-47BA-932A-0D653FFEE4CA}" srcOrd="1" destOrd="0" parTransId="{B0DA441D-7520-4FA6-9725-53857D191071}" sibTransId="{18A40550-CA55-4CAF-83D7-A0B043809B41}"/>
    <dgm:cxn modelId="{AFE63944-48B7-4546-8DC3-07ADE5239FB0}" srcId="{18DD9E20-6A66-4538-8CB8-6FBF5CBB76BF}" destId="{0DD2D97C-CE4B-42EE-819D-1AF47F40CA13}" srcOrd="0" destOrd="0" parTransId="{DB716FA3-BB69-443B-8AFE-FB462950169E}" sibTransId="{EC862E96-2854-472A-B072-FD12BD949102}"/>
    <dgm:cxn modelId="{B9DDF47F-94EF-4604-BC81-B1596F5D0347}" type="presOf" srcId="{18DD9E20-6A66-4538-8CB8-6FBF5CBB76BF}" destId="{D5446ACF-6A89-4B5D-BAFA-370E17A5C0A9}" srcOrd="0" destOrd="0" presId="urn:microsoft.com/office/officeart/2018/2/layout/IconVerticalSolidList"/>
    <dgm:cxn modelId="{7F5921A1-29FE-4A9A-8007-F676BFA25F39}" type="presOf" srcId="{0DD2D97C-CE4B-42EE-819D-1AF47F40CA13}" destId="{3F09CE2D-31FC-4B22-8FE2-BBCECEF617FD}" srcOrd="0" destOrd="0" presId="urn:microsoft.com/office/officeart/2018/2/layout/IconVerticalSolidList"/>
    <dgm:cxn modelId="{76CC2FB3-5ECF-4316-8190-2DE197C58142}" type="presOf" srcId="{FB3B49D3-1AA7-47BA-932A-0D653FFEE4CA}" destId="{D422DFC5-BFBE-47AB-B393-41A0B6DA0A64}" srcOrd="0" destOrd="0" presId="urn:microsoft.com/office/officeart/2018/2/layout/IconVerticalSolidList"/>
    <dgm:cxn modelId="{252BB8B4-8FDC-4B26-8B9A-0E64E713D468}" type="presParOf" srcId="{D5446ACF-6A89-4B5D-BAFA-370E17A5C0A9}" destId="{0BB6745E-E6DF-4F17-9651-D03C732BB82B}" srcOrd="0" destOrd="0" presId="urn:microsoft.com/office/officeart/2018/2/layout/IconVerticalSolidList"/>
    <dgm:cxn modelId="{BAA725FE-CF6E-42CE-8170-F72D78C735BC}" type="presParOf" srcId="{0BB6745E-E6DF-4F17-9651-D03C732BB82B}" destId="{7D8D5F3E-A5CE-4C76-BBD5-6A5C683F9217}" srcOrd="0" destOrd="0" presId="urn:microsoft.com/office/officeart/2018/2/layout/IconVerticalSolidList"/>
    <dgm:cxn modelId="{3CE84E72-6A78-4D02-9238-D8072438EB9F}" type="presParOf" srcId="{0BB6745E-E6DF-4F17-9651-D03C732BB82B}" destId="{10882097-04AC-46DE-802C-9675D193EC0A}" srcOrd="1" destOrd="0" presId="urn:microsoft.com/office/officeart/2018/2/layout/IconVerticalSolidList"/>
    <dgm:cxn modelId="{D3F40254-6741-4F82-B64F-2454A47555EA}" type="presParOf" srcId="{0BB6745E-E6DF-4F17-9651-D03C732BB82B}" destId="{5AD0A9AA-9663-4C22-90E2-6DFDAA365932}" srcOrd="2" destOrd="0" presId="urn:microsoft.com/office/officeart/2018/2/layout/IconVerticalSolidList"/>
    <dgm:cxn modelId="{EAE52CB9-16FB-4808-9B4E-95D744D304BB}" type="presParOf" srcId="{0BB6745E-E6DF-4F17-9651-D03C732BB82B}" destId="{3F09CE2D-31FC-4B22-8FE2-BBCECEF617FD}" srcOrd="3" destOrd="0" presId="urn:microsoft.com/office/officeart/2018/2/layout/IconVerticalSolidList"/>
    <dgm:cxn modelId="{26F58526-89A1-4047-8247-5D3DF15A3996}" type="presParOf" srcId="{D5446ACF-6A89-4B5D-BAFA-370E17A5C0A9}" destId="{96161E10-9CA1-40D1-A8D9-0A0751605A6A}" srcOrd="1" destOrd="0" presId="urn:microsoft.com/office/officeart/2018/2/layout/IconVerticalSolidList"/>
    <dgm:cxn modelId="{39C32A6E-C20C-41C3-9784-761ECE533508}" type="presParOf" srcId="{D5446ACF-6A89-4B5D-BAFA-370E17A5C0A9}" destId="{F803804C-0505-4AC0-A07E-24AEF86B2EF9}" srcOrd="2" destOrd="0" presId="urn:microsoft.com/office/officeart/2018/2/layout/IconVerticalSolidList"/>
    <dgm:cxn modelId="{5D48E9E5-975C-400E-B0D4-04A349C2E24B}" type="presParOf" srcId="{F803804C-0505-4AC0-A07E-24AEF86B2EF9}" destId="{7133183F-E494-47E0-B64C-DBDEF7E7668B}" srcOrd="0" destOrd="0" presId="urn:microsoft.com/office/officeart/2018/2/layout/IconVerticalSolidList"/>
    <dgm:cxn modelId="{C9FD8732-6F3B-45F0-952C-3CE432DD85C5}" type="presParOf" srcId="{F803804C-0505-4AC0-A07E-24AEF86B2EF9}" destId="{096F9DEA-0F44-465C-B775-67B0229DA6D1}" srcOrd="1" destOrd="0" presId="urn:microsoft.com/office/officeart/2018/2/layout/IconVerticalSolidList"/>
    <dgm:cxn modelId="{8DA5077D-26CE-44CE-97EF-1B25C2B61E79}" type="presParOf" srcId="{F803804C-0505-4AC0-A07E-24AEF86B2EF9}" destId="{282B280C-0161-4171-BCF1-FB978C3B6D05}" srcOrd="2" destOrd="0" presId="urn:microsoft.com/office/officeart/2018/2/layout/IconVerticalSolidList"/>
    <dgm:cxn modelId="{1AB31689-7C3A-433D-8C2A-218E57E01267}" type="presParOf" srcId="{F803804C-0505-4AC0-A07E-24AEF86B2EF9}" destId="{D422DFC5-BFBE-47AB-B393-41A0B6DA0A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F7C7-B18D-F649-A641-7347EB209C78}">
      <dsp:nvSpPr>
        <dsp:cNvPr id="0" name=""/>
        <dsp:cNvSpPr/>
      </dsp:nvSpPr>
      <dsp:spPr>
        <a:xfrm>
          <a:off x="2317438"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1097307"/>
        <a:ext cx="26600" cy="5320"/>
      </dsp:txXfrm>
    </dsp:sp>
    <dsp:sp modelId="{7F9146BF-3A6B-C449-A9B0-58E12E0D88DC}">
      <dsp:nvSpPr>
        <dsp:cNvPr id="0" name=""/>
        <dsp:cNvSpPr/>
      </dsp:nvSpPr>
      <dsp:spPr>
        <a:xfrm>
          <a:off x="6144" y="406038"/>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t" anchorCtr="0">
          <a:noAutofit/>
        </a:bodyPr>
        <a:lstStyle/>
        <a:p>
          <a:pPr marL="0" lvl="0" indent="0" algn="l" defTabSz="755650">
            <a:lnSpc>
              <a:spcPct val="90000"/>
            </a:lnSpc>
            <a:spcBef>
              <a:spcPct val="0"/>
            </a:spcBef>
            <a:spcAft>
              <a:spcPct val="35000"/>
            </a:spcAft>
            <a:buNone/>
          </a:pPr>
          <a:r>
            <a:rPr lang="en-US" sz="1700" kern="1200" dirty="0"/>
            <a:t>Lecturer rank responsibilities:  </a:t>
          </a:r>
        </a:p>
        <a:p>
          <a:pPr marL="114300" lvl="1" indent="-114300" algn="l" defTabSz="577850">
            <a:lnSpc>
              <a:spcPct val="90000"/>
            </a:lnSpc>
            <a:spcBef>
              <a:spcPct val="0"/>
            </a:spcBef>
            <a:spcAft>
              <a:spcPct val="15000"/>
            </a:spcAft>
            <a:buChar char="•"/>
          </a:pPr>
          <a:r>
            <a:rPr lang="en-US" sz="1300" kern="1200" dirty="0"/>
            <a:t>Teaching</a:t>
          </a:r>
        </a:p>
        <a:p>
          <a:pPr marL="114300" lvl="1" indent="-114300" algn="l" defTabSz="577850">
            <a:lnSpc>
              <a:spcPct val="90000"/>
            </a:lnSpc>
            <a:spcBef>
              <a:spcPct val="0"/>
            </a:spcBef>
            <a:spcAft>
              <a:spcPct val="15000"/>
            </a:spcAft>
            <a:buChar char="•"/>
          </a:pPr>
          <a:r>
            <a:rPr lang="en-US" sz="1300" kern="1200" dirty="0"/>
            <a:t>Service</a:t>
          </a:r>
        </a:p>
      </dsp:txBody>
      <dsp:txXfrm>
        <a:off x="6144" y="406038"/>
        <a:ext cx="2313093" cy="1387856"/>
      </dsp:txXfrm>
    </dsp:sp>
    <dsp:sp modelId="{FDFAEA77-4B79-A244-8C56-D360FA22C7D4}">
      <dsp:nvSpPr>
        <dsp:cNvPr id="0" name=""/>
        <dsp:cNvSpPr/>
      </dsp:nvSpPr>
      <dsp:spPr>
        <a:xfrm>
          <a:off x="5162543"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9949" y="1097307"/>
        <a:ext cx="26600" cy="5320"/>
      </dsp:txXfrm>
    </dsp:sp>
    <dsp:sp modelId="{DEFB5926-A4BB-DF44-B870-4B776FD45664}">
      <dsp:nvSpPr>
        <dsp:cNvPr id="0" name=""/>
        <dsp:cNvSpPr/>
      </dsp:nvSpPr>
      <dsp:spPr>
        <a:xfrm>
          <a:off x="2851250" y="406038"/>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t" anchorCtr="0">
          <a:noAutofit/>
        </a:bodyPr>
        <a:lstStyle/>
        <a:p>
          <a:pPr marL="0" lvl="0" indent="0" algn="l" defTabSz="755650">
            <a:lnSpc>
              <a:spcPct val="90000"/>
            </a:lnSpc>
            <a:spcBef>
              <a:spcPct val="0"/>
            </a:spcBef>
            <a:spcAft>
              <a:spcPct val="35000"/>
            </a:spcAft>
            <a:buNone/>
          </a:pPr>
          <a:r>
            <a:rPr lang="en-US" sz="1700" kern="1200" dirty="0"/>
            <a:t>Professional development	</a:t>
          </a:r>
        </a:p>
        <a:p>
          <a:pPr marL="114300" lvl="1" indent="-114300" algn="l" defTabSz="577850">
            <a:lnSpc>
              <a:spcPct val="90000"/>
            </a:lnSpc>
            <a:spcBef>
              <a:spcPct val="0"/>
            </a:spcBef>
            <a:spcAft>
              <a:spcPct val="15000"/>
            </a:spcAft>
            <a:buChar char="•"/>
          </a:pPr>
          <a:r>
            <a:rPr lang="en-US" sz="1300" kern="1200"/>
            <a:t>Becoming better	</a:t>
          </a:r>
        </a:p>
      </dsp:txBody>
      <dsp:txXfrm>
        <a:off x="2851250" y="406038"/>
        <a:ext cx="2313093" cy="1387856"/>
      </dsp:txXfrm>
    </dsp:sp>
    <dsp:sp modelId="{3A297861-A98C-324D-8EF2-776C5FD66B92}">
      <dsp:nvSpPr>
        <dsp:cNvPr id="0" name=""/>
        <dsp:cNvSpPr/>
      </dsp:nvSpPr>
      <dsp:spPr>
        <a:xfrm>
          <a:off x="1162691" y="1792095"/>
          <a:ext cx="5690210" cy="501411"/>
        </a:xfrm>
        <a:custGeom>
          <a:avLst/>
          <a:gdLst/>
          <a:ahLst/>
          <a:cxnLst/>
          <a:rect l="0" t="0" r="0" b="0"/>
          <a:pathLst>
            <a:path>
              <a:moveTo>
                <a:pt x="5690210" y="0"/>
              </a:moveTo>
              <a:lnTo>
                <a:pt x="5690210" y="267805"/>
              </a:lnTo>
              <a:lnTo>
                <a:pt x="0" y="267805"/>
              </a:lnTo>
              <a:lnTo>
                <a:pt x="0" y="50141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4921" y="2040140"/>
        <a:ext cx="285751" cy="5320"/>
      </dsp:txXfrm>
    </dsp:sp>
    <dsp:sp modelId="{CB7EF474-087D-5740-86BD-4E130657FF1C}">
      <dsp:nvSpPr>
        <dsp:cNvPr id="0" name=""/>
        <dsp:cNvSpPr/>
      </dsp:nvSpPr>
      <dsp:spPr>
        <a:xfrm>
          <a:off x="5696355" y="406038"/>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755650">
            <a:lnSpc>
              <a:spcPct val="90000"/>
            </a:lnSpc>
            <a:spcBef>
              <a:spcPct val="0"/>
            </a:spcBef>
            <a:spcAft>
              <a:spcPct val="35000"/>
            </a:spcAft>
            <a:buNone/>
          </a:pPr>
          <a:r>
            <a:rPr lang="en-US" sz="1700" kern="1200" dirty="0"/>
            <a:t>Documentation		</a:t>
          </a:r>
        </a:p>
      </dsp:txBody>
      <dsp:txXfrm>
        <a:off x="5696355" y="406038"/>
        <a:ext cx="2313093" cy="1387856"/>
      </dsp:txXfrm>
    </dsp:sp>
    <dsp:sp modelId="{84E35B9A-9004-7441-B786-6586E0B7CC1D}">
      <dsp:nvSpPr>
        <dsp:cNvPr id="0" name=""/>
        <dsp:cNvSpPr/>
      </dsp:nvSpPr>
      <dsp:spPr>
        <a:xfrm>
          <a:off x="2317438" y="2974114"/>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3017174"/>
        <a:ext cx="26600" cy="5320"/>
      </dsp:txXfrm>
    </dsp:sp>
    <dsp:sp modelId="{59642A14-375C-414F-9F94-7E26A7F490DE}">
      <dsp:nvSpPr>
        <dsp:cNvPr id="0" name=""/>
        <dsp:cNvSpPr/>
      </dsp:nvSpPr>
      <dsp:spPr>
        <a:xfrm>
          <a:off x="6144" y="2325906"/>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755650">
            <a:lnSpc>
              <a:spcPct val="90000"/>
            </a:lnSpc>
            <a:spcBef>
              <a:spcPct val="0"/>
            </a:spcBef>
            <a:spcAft>
              <a:spcPct val="35000"/>
            </a:spcAft>
            <a:buNone/>
          </a:pPr>
          <a:r>
            <a:rPr lang="en-US" sz="1700" kern="1200" dirty="0"/>
            <a:t>Promotion</a:t>
          </a:r>
        </a:p>
      </dsp:txBody>
      <dsp:txXfrm>
        <a:off x="6144" y="2325906"/>
        <a:ext cx="2313093" cy="1387856"/>
      </dsp:txXfrm>
    </dsp:sp>
    <dsp:sp modelId="{8B21A511-4CCF-E144-879B-06982F69B960}">
      <dsp:nvSpPr>
        <dsp:cNvPr id="0" name=""/>
        <dsp:cNvSpPr/>
      </dsp:nvSpPr>
      <dsp:spPr>
        <a:xfrm>
          <a:off x="5162543" y="2974114"/>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9949" y="3017174"/>
        <a:ext cx="26600" cy="5320"/>
      </dsp:txXfrm>
    </dsp:sp>
    <dsp:sp modelId="{D609041E-3459-824E-817E-7546216F99BE}">
      <dsp:nvSpPr>
        <dsp:cNvPr id="0" name=""/>
        <dsp:cNvSpPr/>
      </dsp:nvSpPr>
      <dsp:spPr>
        <a:xfrm>
          <a:off x="2851250" y="2325906"/>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755650">
            <a:lnSpc>
              <a:spcPct val="90000"/>
            </a:lnSpc>
            <a:spcBef>
              <a:spcPct val="0"/>
            </a:spcBef>
            <a:spcAft>
              <a:spcPct val="35000"/>
            </a:spcAft>
            <a:buNone/>
          </a:pPr>
          <a:r>
            <a:rPr lang="en-US" sz="1700" kern="1200" dirty="0"/>
            <a:t>Being rewarded for becoming better</a:t>
          </a:r>
        </a:p>
      </dsp:txBody>
      <dsp:txXfrm>
        <a:off x="2851250" y="2325906"/>
        <a:ext cx="2313093" cy="1387856"/>
      </dsp:txXfrm>
    </dsp:sp>
    <dsp:sp modelId="{9D9AA68E-28C4-264C-84EC-4FAAE423EC69}">
      <dsp:nvSpPr>
        <dsp:cNvPr id="0" name=""/>
        <dsp:cNvSpPr/>
      </dsp:nvSpPr>
      <dsp:spPr>
        <a:xfrm>
          <a:off x="5696355" y="2325906"/>
          <a:ext cx="2313093" cy="13878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755650">
            <a:lnSpc>
              <a:spcPct val="90000"/>
            </a:lnSpc>
            <a:spcBef>
              <a:spcPct val="0"/>
            </a:spcBef>
            <a:spcAft>
              <a:spcPct val="35000"/>
            </a:spcAft>
            <a:buNone/>
          </a:pPr>
          <a:r>
            <a:rPr lang="en-US" sz="1700" kern="1200" dirty="0"/>
            <a:t>Recognition</a:t>
          </a:r>
        </a:p>
      </dsp:txBody>
      <dsp:txXfrm>
        <a:off x="5696355" y="2325906"/>
        <a:ext cx="2313093" cy="1387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F7C7-B18D-F649-A641-7347EB209C78}">
      <dsp:nvSpPr>
        <dsp:cNvPr id="0" name=""/>
        <dsp:cNvSpPr/>
      </dsp:nvSpPr>
      <dsp:spPr>
        <a:xfrm>
          <a:off x="2317438"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1097307"/>
        <a:ext cx="26600" cy="5320"/>
      </dsp:txXfrm>
    </dsp:sp>
    <dsp:sp modelId="{7F9146BF-3A6B-C449-A9B0-58E12E0D88DC}">
      <dsp:nvSpPr>
        <dsp:cNvPr id="0" name=""/>
        <dsp:cNvSpPr/>
      </dsp:nvSpPr>
      <dsp:spPr>
        <a:xfrm>
          <a:off x="6144"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Do good stuff</a:t>
          </a:r>
        </a:p>
      </dsp:txBody>
      <dsp:txXfrm>
        <a:off x="6144" y="406038"/>
        <a:ext cx="2313093" cy="1387856"/>
      </dsp:txXfrm>
    </dsp:sp>
    <dsp:sp modelId="{FDFAEA77-4B79-A244-8C56-D360FA22C7D4}">
      <dsp:nvSpPr>
        <dsp:cNvPr id="0" name=""/>
        <dsp:cNvSpPr/>
      </dsp:nvSpPr>
      <dsp:spPr>
        <a:xfrm>
          <a:off x="5162543"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9949" y="1097307"/>
        <a:ext cx="26600" cy="5320"/>
      </dsp:txXfrm>
    </dsp:sp>
    <dsp:sp modelId="{DEFB5926-A4BB-DF44-B870-4B776FD45664}">
      <dsp:nvSpPr>
        <dsp:cNvPr id="0" name=""/>
        <dsp:cNvSpPr/>
      </dsp:nvSpPr>
      <dsp:spPr>
        <a:xfrm>
          <a:off x="2851250"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Document as you go	</a:t>
          </a:r>
        </a:p>
      </dsp:txBody>
      <dsp:txXfrm>
        <a:off x="2851250" y="406038"/>
        <a:ext cx="2313093" cy="1387856"/>
      </dsp:txXfrm>
    </dsp:sp>
    <dsp:sp modelId="{3A297861-A98C-324D-8EF2-776C5FD66B92}">
      <dsp:nvSpPr>
        <dsp:cNvPr id="0" name=""/>
        <dsp:cNvSpPr/>
      </dsp:nvSpPr>
      <dsp:spPr>
        <a:xfrm>
          <a:off x="1162691" y="1792095"/>
          <a:ext cx="5690210" cy="501411"/>
        </a:xfrm>
        <a:custGeom>
          <a:avLst/>
          <a:gdLst/>
          <a:ahLst/>
          <a:cxnLst/>
          <a:rect l="0" t="0" r="0" b="0"/>
          <a:pathLst>
            <a:path>
              <a:moveTo>
                <a:pt x="5690210" y="0"/>
              </a:moveTo>
              <a:lnTo>
                <a:pt x="5690210" y="267805"/>
              </a:lnTo>
              <a:lnTo>
                <a:pt x="0" y="267805"/>
              </a:lnTo>
              <a:lnTo>
                <a:pt x="0" y="50141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4921" y="2040140"/>
        <a:ext cx="285751" cy="5320"/>
      </dsp:txXfrm>
    </dsp:sp>
    <dsp:sp modelId="{CB7EF474-087D-5740-86BD-4E130657FF1C}">
      <dsp:nvSpPr>
        <dsp:cNvPr id="0" name=""/>
        <dsp:cNvSpPr/>
      </dsp:nvSpPr>
      <dsp:spPr>
        <a:xfrm>
          <a:off x="5696355"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Stretch into leadership	</a:t>
          </a:r>
        </a:p>
      </dsp:txBody>
      <dsp:txXfrm>
        <a:off x="5696355" y="406038"/>
        <a:ext cx="2313093" cy="1387856"/>
      </dsp:txXfrm>
    </dsp:sp>
    <dsp:sp modelId="{84E35B9A-9004-7441-B786-6586E0B7CC1D}">
      <dsp:nvSpPr>
        <dsp:cNvPr id="0" name=""/>
        <dsp:cNvSpPr/>
      </dsp:nvSpPr>
      <dsp:spPr>
        <a:xfrm>
          <a:off x="2317438" y="2974114"/>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3017174"/>
        <a:ext cx="26600" cy="5320"/>
      </dsp:txXfrm>
    </dsp:sp>
    <dsp:sp modelId="{59642A14-375C-414F-9F94-7E26A7F490DE}">
      <dsp:nvSpPr>
        <dsp:cNvPr id="0" name=""/>
        <dsp:cNvSpPr/>
      </dsp:nvSpPr>
      <dsp:spPr>
        <a:xfrm>
          <a:off x="6144" y="2325906"/>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Assemble dossier</a:t>
          </a:r>
        </a:p>
      </dsp:txBody>
      <dsp:txXfrm>
        <a:off x="6144" y="2325906"/>
        <a:ext cx="2313093" cy="1387856"/>
      </dsp:txXfrm>
    </dsp:sp>
    <dsp:sp modelId="{D609041E-3459-824E-817E-7546216F99BE}">
      <dsp:nvSpPr>
        <dsp:cNvPr id="0" name=""/>
        <dsp:cNvSpPr/>
      </dsp:nvSpPr>
      <dsp:spPr>
        <a:xfrm>
          <a:off x="2851250" y="2325906"/>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Get promoted</a:t>
          </a:r>
        </a:p>
      </dsp:txBody>
      <dsp:txXfrm>
        <a:off x="2851250" y="2325906"/>
        <a:ext cx="2313093" cy="1387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F7C7-B18D-F649-A641-7347EB209C78}">
      <dsp:nvSpPr>
        <dsp:cNvPr id="0" name=""/>
        <dsp:cNvSpPr/>
      </dsp:nvSpPr>
      <dsp:spPr>
        <a:xfrm>
          <a:off x="2317438"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1097307"/>
        <a:ext cx="26600" cy="5320"/>
      </dsp:txXfrm>
    </dsp:sp>
    <dsp:sp modelId="{7F9146BF-3A6B-C449-A9B0-58E12E0D88DC}">
      <dsp:nvSpPr>
        <dsp:cNvPr id="0" name=""/>
        <dsp:cNvSpPr/>
      </dsp:nvSpPr>
      <dsp:spPr>
        <a:xfrm>
          <a:off x="6144"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Do good stuff</a:t>
          </a:r>
        </a:p>
      </dsp:txBody>
      <dsp:txXfrm>
        <a:off x="6144" y="406038"/>
        <a:ext cx="2313093" cy="1387856"/>
      </dsp:txXfrm>
    </dsp:sp>
    <dsp:sp modelId="{FDFAEA77-4B79-A244-8C56-D360FA22C7D4}">
      <dsp:nvSpPr>
        <dsp:cNvPr id="0" name=""/>
        <dsp:cNvSpPr/>
      </dsp:nvSpPr>
      <dsp:spPr>
        <a:xfrm>
          <a:off x="5162543" y="1054247"/>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9949" y="1097307"/>
        <a:ext cx="26600" cy="5320"/>
      </dsp:txXfrm>
    </dsp:sp>
    <dsp:sp modelId="{DEFB5926-A4BB-DF44-B870-4B776FD45664}">
      <dsp:nvSpPr>
        <dsp:cNvPr id="0" name=""/>
        <dsp:cNvSpPr/>
      </dsp:nvSpPr>
      <dsp:spPr>
        <a:xfrm>
          <a:off x="2851250"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Document as you go	</a:t>
          </a:r>
        </a:p>
      </dsp:txBody>
      <dsp:txXfrm>
        <a:off x="2851250" y="406038"/>
        <a:ext cx="2313093" cy="1387856"/>
      </dsp:txXfrm>
    </dsp:sp>
    <dsp:sp modelId="{3A297861-A98C-324D-8EF2-776C5FD66B92}">
      <dsp:nvSpPr>
        <dsp:cNvPr id="0" name=""/>
        <dsp:cNvSpPr/>
      </dsp:nvSpPr>
      <dsp:spPr>
        <a:xfrm>
          <a:off x="1162691" y="1792095"/>
          <a:ext cx="5690210" cy="501411"/>
        </a:xfrm>
        <a:custGeom>
          <a:avLst/>
          <a:gdLst/>
          <a:ahLst/>
          <a:cxnLst/>
          <a:rect l="0" t="0" r="0" b="0"/>
          <a:pathLst>
            <a:path>
              <a:moveTo>
                <a:pt x="5690210" y="0"/>
              </a:moveTo>
              <a:lnTo>
                <a:pt x="5690210" y="267805"/>
              </a:lnTo>
              <a:lnTo>
                <a:pt x="0" y="267805"/>
              </a:lnTo>
              <a:lnTo>
                <a:pt x="0" y="50141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4921" y="2040140"/>
        <a:ext cx="285751" cy="5320"/>
      </dsp:txXfrm>
    </dsp:sp>
    <dsp:sp modelId="{CB7EF474-087D-5740-86BD-4E130657FF1C}">
      <dsp:nvSpPr>
        <dsp:cNvPr id="0" name=""/>
        <dsp:cNvSpPr/>
      </dsp:nvSpPr>
      <dsp:spPr>
        <a:xfrm>
          <a:off x="5696355" y="406038"/>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Stretch into leadership	</a:t>
          </a:r>
        </a:p>
      </dsp:txBody>
      <dsp:txXfrm>
        <a:off x="5696355" y="406038"/>
        <a:ext cx="2313093" cy="1387856"/>
      </dsp:txXfrm>
    </dsp:sp>
    <dsp:sp modelId="{AEB6D966-E301-A84A-8FDE-3635C6A18CF1}">
      <dsp:nvSpPr>
        <dsp:cNvPr id="0" name=""/>
        <dsp:cNvSpPr/>
      </dsp:nvSpPr>
      <dsp:spPr>
        <a:xfrm>
          <a:off x="2317438" y="2974114"/>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844" y="3017174"/>
        <a:ext cx="26600" cy="5320"/>
      </dsp:txXfrm>
    </dsp:sp>
    <dsp:sp modelId="{2907653C-1EC4-A04F-877B-47AAE333A9A0}">
      <dsp:nvSpPr>
        <dsp:cNvPr id="0" name=""/>
        <dsp:cNvSpPr/>
      </dsp:nvSpPr>
      <dsp:spPr>
        <a:xfrm>
          <a:off x="6144" y="2325906"/>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Share through dissemination</a:t>
          </a:r>
        </a:p>
      </dsp:txBody>
      <dsp:txXfrm>
        <a:off x="6144" y="2325906"/>
        <a:ext cx="2313093" cy="1387856"/>
      </dsp:txXfrm>
    </dsp:sp>
    <dsp:sp modelId="{84E35B9A-9004-7441-B786-6586E0B7CC1D}">
      <dsp:nvSpPr>
        <dsp:cNvPr id="0" name=""/>
        <dsp:cNvSpPr/>
      </dsp:nvSpPr>
      <dsp:spPr>
        <a:xfrm>
          <a:off x="5162543" y="2974114"/>
          <a:ext cx="501411" cy="91440"/>
        </a:xfrm>
        <a:custGeom>
          <a:avLst/>
          <a:gdLst/>
          <a:ahLst/>
          <a:cxnLst/>
          <a:rect l="0" t="0" r="0" b="0"/>
          <a:pathLst>
            <a:path>
              <a:moveTo>
                <a:pt x="0" y="45720"/>
              </a:moveTo>
              <a:lnTo>
                <a:pt x="5014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9949" y="3017174"/>
        <a:ext cx="26600" cy="5320"/>
      </dsp:txXfrm>
    </dsp:sp>
    <dsp:sp modelId="{59642A14-375C-414F-9F94-7E26A7F490DE}">
      <dsp:nvSpPr>
        <dsp:cNvPr id="0" name=""/>
        <dsp:cNvSpPr/>
      </dsp:nvSpPr>
      <dsp:spPr>
        <a:xfrm>
          <a:off x="2851250" y="2325906"/>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Assemble dossier</a:t>
          </a:r>
        </a:p>
      </dsp:txBody>
      <dsp:txXfrm>
        <a:off x="2851250" y="2325906"/>
        <a:ext cx="2313093" cy="1387856"/>
      </dsp:txXfrm>
    </dsp:sp>
    <dsp:sp modelId="{D609041E-3459-824E-817E-7546216F99BE}">
      <dsp:nvSpPr>
        <dsp:cNvPr id="0" name=""/>
        <dsp:cNvSpPr/>
      </dsp:nvSpPr>
      <dsp:spPr>
        <a:xfrm>
          <a:off x="5696355" y="2325906"/>
          <a:ext cx="2313093" cy="138785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344" tIns="118974" rIns="113344" bIns="118974" numCol="1" spcCol="1270" anchor="ctr" anchorCtr="0">
          <a:noAutofit/>
        </a:bodyPr>
        <a:lstStyle/>
        <a:p>
          <a:pPr marL="0" lvl="0" indent="0" algn="ctr" defTabSz="1022350">
            <a:lnSpc>
              <a:spcPct val="90000"/>
            </a:lnSpc>
            <a:spcBef>
              <a:spcPct val="0"/>
            </a:spcBef>
            <a:spcAft>
              <a:spcPct val="35000"/>
            </a:spcAft>
            <a:buNone/>
          </a:pPr>
          <a:r>
            <a:rPr lang="en-US" sz="2300" kern="1200" dirty="0"/>
            <a:t>Get promoted</a:t>
          </a:r>
        </a:p>
      </dsp:txBody>
      <dsp:txXfrm>
        <a:off x="5696355" y="2325906"/>
        <a:ext cx="2313093" cy="1387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22B8-5953-4591-9EC5-E9089D4B8E83}">
      <dsp:nvSpPr>
        <dsp:cNvPr id="0" name=""/>
        <dsp:cNvSpPr/>
      </dsp:nvSpPr>
      <dsp:spPr>
        <a:xfrm>
          <a:off x="0" y="502"/>
          <a:ext cx="8015594" cy="1176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3D7BD-9D18-4C16-A78F-C8536C397981}">
      <dsp:nvSpPr>
        <dsp:cNvPr id="0" name=""/>
        <dsp:cNvSpPr/>
      </dsp:nvSpPr>
      <dsp:spPr>
        <a:xfrm>
          <a:off x="355981" y="265282"/>
          <a:ext cx="647239" cy="64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653BC-3CC6-4E58-9505-65F8D49DE34A}">
      <dsp:nvSpPr>
        <dsp:cNvPr id="0" name=""/>
        <dsp:cNvSpPr/>
      </dsp:nvSpPr>
      <dsp:spPr>
        <a:xfrm>
          <a:off x="1359202" y="502"/>
          <a:ext cx="6656391"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1111250">
            <a:lnSpc>
              <a:spcPct val="90000"/>
            </a:lnSpc>
            <a:spcBef>
              <a:spcPct val="0"/>
            </a:spcBef>
            <a:spcAft>
              <a:spcPct val="35000"/>
            </a:spcAft>
            <a:buNone/>
          </a:pPr>
          <a:r>
            <a:rPr lang="en-US" sz="2500" kern="1200"/>
            <a:t>Teaching statement</a:t>
          </a:r>
        </a:p>
      </dsp:txBody>
      <dsp:txXfrm>
        <a:off x="1359202" y="502"/>
        <a:ext cx="6656391" cy="1176798"/>
      </dsp:txXfrm>
    </dsp:sp>
    <dsp:sp modelId="{4C3D9253-3694-4815-BBC5-12F414C7108D}">
      <dsp:nvSpPr>
        <dsp:cNvPr id="0" name=""/>
        <dsp:cNvSpPr/>
      </dsp:nvSpPr>
      <dsp:spPr>
        <a:xfrm>
          <a:off x="0" y="1471501"/>
          <a:ext cx="8015594" cy="1176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9429C-0A5E-494A-866A-2E49E10A5F29}">
      <dsp:nvSpPr>
        <dsp:cNvPr id="0" name=""/>
        <dsp:cNvSpPr/>
      </dsp:nvSpPr>
      <dsp:spPr>
        <a:xfrm>
          <a:off x="355981" y="1736281"/>
          <a:ext cx="647239" cy="64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C35AC2-BCF3-437D-82E2-096572A17F84}">
      <dsp:nvSpPr>
        <dsp:cNvPr id="0" name=""/>
        <dsp:cNvSpPr/>
      </dsp:nvSpPr>
      <dsp:spPr>
        <a:xfrm>
          <a:off x="1359202" y="1471501"/>
          <a:ext cx="6656391"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1111250">
            <a:lnSpc>
              <a:spcPct val="90000"/>
            </a:lnSpc>
            <a:spcBef>
              <a:spcPct val="0"/>
            </a:spcBef>
            <a:spcAft>
              <a:spcPct val="35000"/>
            </a:spcAft>
            <a:buNone/>
          </a:pPr>
          <a:r>
            <a:rPr lang="en-US" sz="2500" kern="1200"/>
            <a:t>Documenting student learning / teaching effectiveness</a:t>
          </a:r>
        </a:p>
      </dsp:txBody>
      <dsp:txXfrm>
        <a:off x="1359202" y="1471501"/>
        <a:ext cx="6656391" cy="1176798"/>
      </dsp:txXfrm>
    </dsp:sp>
    <dsp:sp modelId="{B3F6CF01-54AA-4F4A-BCC1-5A6D9456D8AD}">
      <dsp:nvSpPr>
        <dsp:cNvPr id="0" name=""/>
        <dsp:cNvSpPr/>
      </dsp:nvSpPr>
      <dsp:spPr>
        <a:xfrm>
          <a:off x="0" y="2942500"/>
          <a:ext cx="8015594" cy="1176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037E9-99FE-415E-97FA-806CC4F61DC3}">
      <dsp:nvSpPr>
        <dsp:cNvPr id="0" name=""/>
        <dsp:cNvSpPr/>
      </dsp:nvSpPr>
      <dsp:spPr>
        <a:xfrm>
          <a:off x="355981" y="3207279"/>
          <a:ext cx="647239" cy="64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7DD08-6F7E-49BF-88BC-5EC4726E8F97}">
      <dsp:nvSpPr>
        <dsp:cNvPr id="0" name=""/>
        <dsp:cNvSpPr/>
      </dsp:nvSpPr>
      <dsp:spPr>
        <a:xfrm>
          <a:off x="1359202" y="2942500"/>
          <a:ext cx="3607017"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1111250">
            <a:lnSpc>
              <a:spcPct val="90000"/>
            </a:lnSpc>
            <a:spcBef>
              <a:spcPct val="0"/>
            </a:spcBef>
            <a:spcAft>
              <a:spcPct val="35000"/>
            </a:spcAft>
            <a:buNone/>
          </a:pPr>
          <a:r>
            <a:rPr lang="en-US" sz="2500" kern="1200"/>
            <a:t>Impact:</a:t>
          </a:r>
        </a:p>
      </dsp:txBody>
      <dsp:txXfrm>
        <a:off x="1359202" y="2942500"/>
        <a:ext cx="3607017" cy="1176798"/>
      </dsp:txXfrm>
    </dsp:sp>
    <dsp:sp modelId="{73F9D7CD-EDDF-4704-B6BD-CFED588ED1BD}">
      <dsp:nvSpPr>
        <dsp:cNvPr id="0" name=""/>
        <dsp:cNvSpPr/>
      </dsp:nvSpPr>
      <dsp:spPr>
        <a:xfrm>
          <a:off x="4966220" y="2942500"/>
          <a:ext cx="3049373"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800100">
            <a:lnSpc>
              <a:spcPct val="90000"/>
            </a:lnSpc>
            <a:spcBef>
              <a:spcPct val="0"/>
            </a:spcBef>
            <a:spcAft>
              <a:spcPct val="35000"/>
            </a:spcAft>
            <a:buNone/>
          </a:pPr>
          <a:r>
            <a:rPr lang="en-US" sz="1800" kern="1200"/>
            <a:t>*Leadership</a:t>
          </a:r>
        </a:p>
        <a:p>
          <a:pPr marL="0" lvl="0" indent="0" algn="l" defTabSz="800100">
            <a:lnSpc>
              <a:spcPct val="90000"/>
            </a:lnSpc>
            <a:spcBef>
              <a:spcPct val="0"/>
            </a:spcBef>
            <a:spcAft>
              <a:spcPct val="35000"/>
            </a:spcAft>
            <a:buNone/>
          </a:pPr>
          <a:r>
            <a:rPr lang="en-US" sz="1800" kern="1200"/>
            <a:t>*Dissemination (TP)</a:t>
          </a:r>
        </a:p>
      </dsp:txBody>
      <dsp:txXfrm>
        <a:off x="4966220" y="2942500"/>
        <a:ext cx="3049373" cy="1176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CB662-8BDE-4578-942C-C77039351291}">
      <dsp:nvSpPr>
        <dsp:cNvPr id="0" name=""/>
        <dsp:cNvSpPr/>
      </dsp:nvSpPr>
      <dsp:spPr>
        <a:xfrm>
          <a:off x="0" y="2514"/>
          <a:ext cx="8015594" cy="11756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6961A-B800-4858-B9F5-4F8D93D39BCA}">
      <dsp:nvSpPr>
        <dsp:cNvPr id="0" name=""/>
        <dsp:cNvSpPr/>
      </dsp:nvSpPr>
      <dsp:spPr>
        <a:xfrm>
          <a:off x="355634" y="267035"/>
          <a:ext cx="646607" cy="646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77F697-4AF9-4F2A-BB0F-65FD35366950}">
      <dsp:nvSpPr>
        <dsp:cNvPr id="0" name=""/>
        <dsp:cNvSpPr/>
      </dsp:nvSpPr>
      <dsp:spPr>
        <a:xfrm>
          <a:off x="1357875" y="2514"/>
          <a:ext cx="3607017" cy="11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3" tIns="124423" rIns="124423" bIns="124423" numCol="1" spcCol="1270" anchor="ctr" anchorCtr="0">
          <a:noAutofit/>
        </a:bodyPr>
        <a:lstStyle/>
        <a:p>
          <a:pPr marL="0" lvl="0" indent="0" algn="l" defTabSz="1111250">
            <a:lnSpc>
              <a:spcPct val="90000"/>
            </a:lnSpc>
            <a:spcBef>
              <a:spcPct val="0"/>
            </a:spcBef>
            <a:spcAft>
              <a:spcPct val="35000"/>
            </a:spcAft>
            <a:buNone/>
          </a:pPr>
          <a:r>
            <a:rPr lang="en-US" sz="2500" kern="1200" dirty="0"/>
            <a:t>Student evaluations  </a:t>
          </a:r>
        </a:p>
      </dsp:txBody>
      <dsp:txXfrm>
        <a:off x="1357875" y="2514"/>
        <a:ext cx="3607017" cy="1175649"/>
      </dsp:txXfrm>
    </dsp:sp>
    <dsp:sp modelId="{6219D1A2-6C2E-4C10-8A1E-661DF197CAB0}">
      <dsp:nvSpPr>
        <dsp:cNvPr id="0" name=""/>
        <dsp:cNvSpPr/>
      </dsp:nvSpPr>
      <dsp:spPr>
        <a:xfrm>
          <a:off x="4964892" y="2514"/>
          <a:ext cx="3049373" cy="11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3" tIns="124423" rIns="124423" bIns="124423" numCol="1" spcCol="1270" anchor="ctr" anchorCtr="0">
          <a:noAutofit/>
        </a:bodyPr>
        <a:lstStyle/>
        <a:p>
          <a:pPr marL="0" lvl="0" indent="0" algn="l" defTabSz="488950">
            <a:lnSpc>
              <a:spcPct val="90000"/>
            </a:lnSpc>
            <a:spcBef>
              <a:spcPct val="0"/>
            </a:spcBef>
            <a:spcAft>
              <a:spcPct val="35000"/>
            </a:spcAft>
            <a:buNone/>
          </a:pPr>
          <a:r>
            <a:rPr lang="en-US" sz="1100" i="1" kern="1200"/>
            <a:t>Most important is YOUR commentary on these and how you use this input to improve.  </a:t>
          </a:r>
          <a:endParaRPr lang="en-US" sz="1100" kern="1200"/>
        </a:p>
        <a:p>
          <a:pPr marL="0" lvl="0" indent="0" algn="l" defTabSz="488950">
            <a:lnSpc>
              <a:spcPct val="90000"/>
            </a:lnSpc>
            <a:spcBef>
              <a:spcPct val="0"/>
            </a:spcBef>
            <a:spcAft>
              <a:spcPct val="35000"/>
            </a:spcAft>
            <a:buNone/>
          </a:pPr>
          <a:r>
            <a:rPr lang="en-US" sz="1100" i="1" kern="1200"/>
            <a:t>Avoid comparisons</a:t>
          </a:r>
          <a:endParaRPr lang="en-US" sz="1100" kern="1200"/>
        </a:p>
      </dsp:txBody>
      <dsp:txXfrm>
        <a:off x="4964892" y="2514"/>
        <a:ext cx="3049373" cy="1175649"/>
      </dsp:txXfrm>
    </dsp:sp>
    <dsp:sp modelId="{FB48ACDB-D57C-41FD-A55D-D5245843B4C8}">
      <dsp:nvSpPr>
        <dsp:cNvPr id="0" name=""/>
        <dsp:cNvSpPr/>
      </dsp:nvSpPr>
      <dsp:spPr>
        <a:xfrm>
          <a:off x="0" y="1472076"/>
          <a:ext cx="8015594" cy="11756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5CD7F-9708-4D67-9B15-BE545AE2DAE1}">
      <dsp:nvSpPr>
        <dsp:cNvPr id="0" name=""/>
        <dsp:cNvSpPr/>
      </dsp:nvSpPr>
      <dsp:spPr>
        <a:xfrm>
          <a:off x="355634" y="1736597"/>
          <a:ext cx="646607" cy="646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97954C-203F-43C4-97BF-78270CBF94C8}">
      <dsp:nvSpPr>
        <dsp:cNvPr id="0" name=""/>
        <dsp:cNvSpPr/>
      </dsp:nvSpPr>
      <dsp:spPr>
        <a:xfrm>
          <a:off x="1357875" y="1472076"/>
          <a:ext cx="3607017" cy="11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3" tIns="124423" rIns="124423" bIns="124423" numCol="1" spcCol="1270" anchor="ctr" anchorCtr="0">
          <a:noAutofit/>
        </a:bodyPr>
        <a:lstStyle/>
        <a:p>
          <a:pPr marL="0" lvl="0" indent="0" algn="l" defTabSz="1111250">
            <a:lnSpc>
              <a:spcPct val="90000"/>
            </a:lnSpc>
            <a:spcBef>
              <a:spcPct val="0"/>
            </a:spcBef>
            <a:spcAft>
              <a:spcPct val="35000"/>
            </a:spcAft>
            <a:buNone/>
          </a:pPr>
          <a:r>
            <a:rPr lang="en-US" sz="2500" kern="1200"/>
            <a:t>Peer evaluations</a:t>
          </a:r>
          <a:r>
            <a:rPr lang="en-US" sz="2500" i="1" kern="1200"/>
            <a:t> </a:t>
          </a:r>
          <a:endParaRPr lang="en-US" sz="2500" kern="1200"/>
        </a:p>
      </dsp:txBody>
      <dsp:txXfrm>
        <a:off x="1357875" y="1472076"/>
        <a:ext cx="3607017" cy="1175649"/>
      </dsp:txXfrm>
    </dsp:sp>
    <dsp:sp modelId="{80F32DD8-3E39-4115-A42E-877C0AACC964}">
      <dsp:nvSpPr>
        <dsp:cNvPr id="0" name=""/>
        <dsp:cNvSpPr/>
      </dsp:nvSpPr>
      <dsp:spPr>
        <a:xfrm>
          <a:off x="4964892" y="1472076"/>
          <a:ext cx="3049373" cy="11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3" tIns="124423" rIns="124423" bIns="124423" numCol="1" spcCol="1270" anchor="ctr" anchorCtr="0">
          <a:noAutofit/>
        </a:bodyPr>
        <a:lstStyle/>
        <a:p>
          <a:pPr marL="0" lvl="0" indent="0" algn="l" defTabSz="488950">
            <a:lnSpc>
              <a:spcPct val="90000"/>
            </a:lnSpc>
            <a:spcBef>
              <a:spcPct val="0"/>
            </a:spcBef>
            <a:spcAft>
              <a:spcPct val="35000"/>
            </a:spcAft>
            <a:buNone/>
          </a:pPr>
          <a:r>
            <a:rPr lang="en-US" sz="1100" i="1" kern="1200"/>
            <a:t>Over time</a:t>
          </a:r>
          <a:endParaRPr lang="en-US" sz="1100" kern="1200"/>
        </a:p>
        <a:p>
          <a:pPr marL="0" lvl="0" indent="0" algn="l" defTabSz="488950">
            <a:lnSpc>
              <a:spcPct val="90000"/>
            </a:lnSpc>
            <a:spcBef>
              <a:spcPct val="0"/>
            </a:spcBef>
            <a:spcAft>
              <a:spcPct val="35000"/>
            </a:spcAft>
            <a:buNone/>
          </a:pPr>
          <a:r>
            <a:rPr lang="en-US" sz="1100" i="1" kern="1200"/>
            <a:t>Over types of teaching</a:t>
          </a:r>
          <a:endParaRPr lang="en-US" sz="1100" kern="1200"/>
        </a:p>
        <a:p>
          <a:pPr marL="0" lvl="0" indent="0" algn="l" defTabSz="488950">
            <a:lnSpc>
              <a:spcPct val="90000"/>
            </a:lnSpc>
            <a:spcBef>
              <a:spcPct val="0"/>
            </a:spcBef>
            <a:spcAft>
              <a:spcPct val="35000"/>
            </a:spcAft>
            <a:buNone/>
          </a:pPr>
          <a:r>
            <a:rPr lang="en-US" sz="1100" i="1" kern="1200" dirty="0"/>
            <a:t>Needs more than CTL consultations.  </a:t>
          </a:r>
        </a:p>
        <a:p>
          <a:pPr marL="0" lvl="0" indent="0" algn="l" defTabSz="488950">
            <a:lnSpc>
              <a:spcPct val="90000"/>
            </a:lnSpc>
            <a:spcBef>
              <a:spcPct val="0"/>
            </a:spcBef>
            <a:spcAft>
              <a:spcPct val="35000"/>
            </a:spcAft>
            <a:buNone/>
          </a:pPr>
          <a:r>
            <a:rPr lang="en-US" sz="1100" i="1" kern="1200" dirty="0"/>
            <a:t>Peers = faculty in and outside the department</a:t>
          </a:r>
          <a:endParaRPr lang="en-US" sz="1100" kern="1200" dirty="0"/>
        </a:p>
      </dsp:txBody>
      <dsp:txXfrm>
        <a:off x="4964892" y="1472076"/>
        <a:ext cx="3049373" cy="1175649"/>
      </dsp:txXfrm>
    </dsp:sp>
    <dsp:sp modelId="{1F50CE53-ACC4-4392-9C4C-9FBC8289021E}">
      <dsp:nvSpPr>
        <dsp:cNvPr id="0" name=""/>
        <dsp:cNvSpPr/>
      </dsp:nvSpPr>
      <dsp:spPr>
        <a:xfrm>
          <a:off x="0" y="2941638"/>
          <a:ext cx="8015594" cy="11756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881FA-A069-4F31-91A2-DAB37364259D}">
      <dsp:nvSpPr>
        <dsp:cNvPr id="0" name=""/>
        <dsp:cNvSpPr/>
      </dsp:nvSpPr>
      <dsp:spPr>
        <a:xfrm>
          <a:off x="355634" y="3206159"/>
          <a:ext cx="646607" cy="6466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A90B81-F38A-47AA-8ED9-388ED752B86F}">
      <dsp:nvSpPr>
        <dsp:cNvPr id="0" name=""/>
        <dsp:cNvSpPr/>
      </dsp:nvSpPr>
      <dsp:spPr>
        <a:xfrm>
          <a:off x="1357875" y="2941638"/>
          <a:ext cx="6656391" cy="11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3" tIns="124423" rIns="124423" bIns="124423" numCol="1" spcCol="1270" anchor="ctr" anchorCtr="0">
          <a:noAutofit/>
        </a:bodyPr>
        <a:lstStyle/>
        <a:p>
          <a:pPr marL="0" lvl="0" indent="0" algn="l" defTabSz="1111250">
            <a:lnSpc>
              <a:spcPct val="90000"/>
            </a:lnSpc>
            <a:spcBef>
              <a:spcPct val="0"/>
            </a:spcBef>
            <a:spcAft>
              <a:spcPct val="35000"/>
            </a:spcAft>
            <a:buNone/>
          </a:pPr>
          <a:r>
            <a:rPr lang="en-US" sz="2500" kern="1200"/>
            <a:t>Evidence of contribution to student learning outcomes</a:t>
          </a:r>
        </a:p>
      </dsp:txBody>
      <dsp:txXfrm>
        <a:off x="1357875" y="2941638"/>
        <a:ext cx="6656391" cy="1175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5F3E-A5CE-4C76-BBD5-6A5C683F9217}">
      <dsp:nvSpPr>
        <dsp:cNvPr id="0" name=""/>
        <dsp:cNvSpPr/>
      </dsp:nvSpPr>
      <dsp:spPr>
        <a:xfrm>
          <a:off x="0" y="669467"/>
          <a:ext cx="8015594" cy="12359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82097-04AC-46DE-802C-9675D193EC0A}">
      <dsp:nvSpPr>
        <dsp:cNvPr id="0" name=""/>
        <dsp:cNvSpPr/>
      </dsp:nvSpPr>
      <dsp:spPr>
        <a:xfrm>
          <a:off x="373872" y="947554"/>
          <a:ext cx="679767" cy="679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09CE2D-31FC-4B22-8FE2-BBCECEF617FD}">
      <dsp:nvSpPr>
        <dsp:cNvPr id="0" name=""/>
        <dsp:cNvSpPr/>
      </dsp:nvSpPr>
      <dsp:spPr>
        <a:xfrm>
          <a:off x="1427511" y="669467"/>
          <a:ext cx="6588082" cy="123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04" tIns="130804" rIns="130804" bIns="130804" numCol="1" spcCol="1270" anchor="ctr" anchorCtr="0">
          <a:noAutofit/>
        </a:bodyPr>
        <a:lstStyle/>
        <a:p>
          <a:pPr marL="0" lvl="0" indent="0" algn="l" defTabSz="1022350">
            <a:lnSpc>
              <a:spcPct val="90000"/>
            </a:lnSpc>
            <a:spcBef>
              <a:spcPct val="0"/>
            </a:spcBef>
            <a:spcAft>
              <a:spcPct val="35000"/>
            </a:spcAft>
            <a:buNone/>
          </a:pPr>
          <a:r>
            <a:rPr lang="en-US" sz="2300" kern="1200">
              <a:hlinkClick xmlns:r="http://schemas.openxmlformats.org/officeDocument/2006/relationships" r:id="rId3"/>
            </a:rPr>
            <a:t>Teaching Professor Institutions</a:t>
          </a:r>
          <a:endParaRPr lang="en-US" sz="2300" kern="1200"/>
        </a:p>
      </dsp:txBody>
      <dsp:txXfrm>
        <a:off x="1427511" y="669467"/>
        <a:ext cx="6588082" cy="1235940"/>
      </dsp:txXfrm>
    </dsp:sp>
    <dsp:sp modelId="{7133183F-E494-47E0-B64C-DBDEF7E7668B}">
      <dsp:nvSpPr>
        <dsp:cNvPr id="0" name=""/>
        <dsp:cNvSpPr/>
      </dsp:nvSpPr>
      <dsp:spPr>
        <a:xfrm>
          <a:off x="0" y="2214393"/>
          <a:ext cx="8015594" cy="12359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F9DEA-0F44-465C-B775-67B0229DA6D1}">
      <dsp:nvSpPr>
        <dsp:cNvPr id="0" name=""/>
        <dsp:cNvSpPr/>
      </dsp:nvSpPr>
      <dsp:spPr>
        <a:xfrm>
          <a:off x="373872" y="2492480"/>
          <a:ext cx="679767" cy="67976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22DFC5-BFBE-47AB-B393-41A0B6DA0A64}">
      <dsp:nvSpPr>
        <dsp:cNvPr id="0" name=""/>
        <dsp:cNvSpPr/>
      </dsp:nvSpPr>
      <dsp:spPr>
        <a:xfrm>
          <a:off x="1427511" y="2214393"/>
          <a:ext cx="6588082" cy="123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04" tIns="130804" rIns="130804" bIns="130804" numCol="1" spcCol="1270" anchor="ctr" anchorCtr="0">
          <a:noAutofit/>
        </a:bodyPr>
        <a:lstStyle/>
        <a:p>
          <a:pPr marL="0" lvl="0" indent="0" algn="l" defTabSz="1022350">
            <a:lnSpc>
              <a:spcPct val="90000"/>
            </a:lnSpc>
            <a:spcBef>
              <a:spcPct val="0"/>
            </a:spcBef>
            <a:spcAft>
              <a:spcPct val="35000"/>
            </a:spcAft>
            <a:buNone/>
          </a:pPr>
          <a:r>
            <a:rPr lang="en-US" sz="2300" kern="1200">
              <a:hlinkClick xmlns:r="http://schemas.openxmlformats.org/officeDocument/2006/relationships" r:id="rId6"/>
            </a:rPr>
            <a:t>Definitions/Examples related to Senior Lecturer and Teaching Professor Expectations</a:t>
          </a:r>
          <a:endParaRPr lang="en-US" sz="2300" kern="1200"/>
        </a:p>
      </dsp:txBody>
      <dsp:txXfrm>
        <a:off x="1427511" y="2214393"/>
        <a:ext cx="6588082" cy="123594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74298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there are some mandatory documentation that all lecturers need to have. </a:t>
            </a:r>
          </a:p>
          <a:p>
            <a:endParaRPr lang="en-US" dirty="0"/>
          </a:p>
          <a:p>
            <a:r>
              <a:rPr lang="en-US" dirty="0"/>
              <a:t>Don’t say things like, “I have the highest scores in the department”, because there is a lot of research that says if you look a certain way (</a:t>
            </a:r>
            <a:r>
              <a:rPr lang="en-US" dirty="0" err="1"/>
              <a:t>eg</a:t>
            </a:r>
            <a:r>
              <a:rPr lang="en-US" dirty="0"/>
              <a:t>, older white male), students give you higher scores. Instead, discuss what you do with the data. </a:t>
            </a:r>
          </a:p>
          <a:p>
            <a:endParaRPr lang="en-US" dirty="0"/>
          </a:p>
          <a:p>
            <a:r>
              <a:rPr lang="en-US" dirty="0"/>
              <a:t>Peer evaluations are required. If you teach online, you can add a person as a co-instructor to the course. The minimum for Tenure Track faculty going up for promotion is two peer evaluations. For lecturers, it’s expected that you have more. It’s expected that peer evaluation is a consistent element of your reflective teaching practice. </a:t>
            </a:r>
          </a:p>
        </p:txBody>
      </p:sp>
      <p:sp>
        <p:nvSpPr>
          <p:cNvPr id="4" name="Slide Number Placeholder 3"/>
          <p:cNvSpPr>
            <a:spLocks noGrp="1"/>
          </p:cNvSpPr>
          <p:nvPr>
            <p:ph type="sldNum" sz="quarter" idx="5"/>
          </p:nvPr>
        </p:nvSpPr>
        <p:spPr/>
        <p:txBody>
          <a:bodyPr/>
          <a:lstStyle/>
          <a:p>
            <a:fld id="{9706D261-4ACC-5E49-97C5-9D8FD2D9A3AF}" type="slidenum">
              <a:rPr lang="en-US" smtClean="0"/>
              <a:t>24</a:t>
            </a:fld>
            <a:endParaRPr lang="en-US"/>
          </a:p>
        </p:txBody>
      </p:sp>
    </p:spTree>
    <p:extLst>
      <p:ext uri="{BB962C8B-B14F-4D97-AF65-F5344CB8AC3E}">
        <p14:creationId xmlns:p14="http://schemas.microsoft.com/office/powerpoint/2010/main" val="178700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responsible for finding peer reviewers for your teaching, but finding external reviewers is your chair’s responsibility. You may suggest names, but you are not responsible for finding reviewers.</a:t>
            </a:r>
          </a:p>
        </p:txBody>
      </p:sp>
      <p:sp>
        <p:nvSpPr>
          <p:cNvPr id="4" name="Slide Number Placeholder 3"/>
          <p:cNvSpPr>
            <a:spLocks noGrp="1"/>
          </p:cNvSpPr>
          <p:nvPr>
            <p:ph type="sldNum" sz="quarter" idx="5"/>
          </p:nvPr>
        </p:nvSpPr>
        <p:spPr/>
        <p:txBody>
          <a:bodyPr/>
          <a:lstStyle/>
          <a:p>
            <a:fld id="{9706D261-4ACC-5E49-97C5-9D8FD2D9A3AF}" type="slidenum">
              <a:rPr lang="en-US" smtClean="0"/>
              <a:t>25</a:t>
            </a:fld>
            <a:endParaRPr lang="en-US"/>
          </a:p>
        </p:txBody>
      </p:sp>
    </p:spTree>
    <p:extLst>
      <p:ext uri="{BB962C8B-B14F-4D97-AF65-F5344CB8AC3E}">
        <p14:creationId xmlns:p14="http://schemas.microsoft.com/office/powerpoint/2010/main" val="182113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your chair. If you think your chair is off base with the standards, talk to OAA (Rachel) and me.</a:t>
            </a:r>
          </a:p>
        </p:txBody>
      </p:sp>
      <p:sp>
        <p:nvSpPr>
          <p:cNvPr id="4" name="Slide Number Placeholder 3"/>
          <p:cNvSpPr>
            <a:spLocks noGrp="1"/>
          </p:cNvSpPr>
          <p:nvPr>
            <p:ph type="sldNum" sz="quarter" idx="5"/>
          </p:nvPr>
        </p:nvSpPr>
        <p:spPr/>
        <p:txBody>
          <a:bodyPr/>
          <a:lstStyle/>
          <a:p>
            <a:fld id="{9706D261-4ACC-5E49-97C5-9D8FD2D9A3AF}" type="slidenum">
              <a:rPr lang="en-US" smtClean="0"/>
              <a:t>26</a:t>
            </a:fld>
            <a:endParaRPr lang="en-US"/>
          </a:p>
        </p:txBody>
      </p:sp>
    </p:spTree>
    <p:extLst>
      <p:ext uri="{BB962C8B-B14F-4D97-AF65-F5344CB8AC3E}">
        <p14:creationId xmlns:p14="http://schemas.microsoft.com/office/powerpoint/2010/main" val="264345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31</a:t>
            </a:fld>
            <a:endParaRPr lang="en-US"/>
          </a:p>
        </p:txBody>
      </p:sp>
    </p:spTree>
    <p:extLst>
      <p:ext uri="{BB962C8B-B14F-4D97-AF65-F5344CB8AC3E}">
        <p14:creationId xmlns:p14="http://schemas.microsoft.com/office/powerpoint/2010/main" val="325185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you apply for promotion using the work you have done in your current rank. However, for current Senior Lecturers, you may have done things that are now more appropriate for Teaching Professor, because things were different in the past before Teaching Professor was created. Until AY 23-24, we are employing a case by case approach to work that you have done in rank.</a:t>
            </a:r>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236980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challenge for many is that some things are so obvious you wouldn’t think to spell them out; however, you will have readers from many different departments and disciplines. Very few people voting on your case will be lecturers, and you need to explain your work to them.</a:t>
            </a:r>
          </a:p>
          <a:p>
            <a:endParaRPr lang="en-US" dirty="0"/>
          </a:p>
          <a:p>
            <a:r>
              <a:rPr lang="en-US" dirty="0"/>
              <a:t>CTL can help you develop your teaching philosophy</a:t>
            </a:r>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52646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Applegate diagramed this case.</a:t>
            </a:r>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220097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gen ed review, most people do mile marker assignments to track student learning. This would be a good example of tracking student learning for those teaching gen ed and using those kinds of assignments. </a:t>
            </a:r>
          </a:p>
        </p:txBody>
      </p:sp>
      <p:sp>
        <p:nvSpPr>
          <p:cNvPr id="4" name="Slide Number Placeholder 3"/>
          <p:cNvSpPr>
            <a:spLocks noGrp="1"/>
          </p:cNvSpPr>
          <p:nvPr>
            <p:ph type="sldNum" sz="quarter" idx="5"/>
          </p:nvPr>
        </p:nvSpPr>
        <p:spPr/>
        <p:txBody>
          <a:bodyPr/>
          <a:lstStyle/>
          <a:p>
            <a:fld id="{9706D261-4ACC-5E49-97C5-9D8FD2D9A3AF}" type="slidenum">
              <a:rPr lang="en-US" smtClean="0"/>
              <a:t>13</a:t>
            </a:fld>
            <a:endParaRPr lang="en-US"/>
          </a:p>
        </p:txBody>
      </p:sp>
    </p:spTree>
    <p:extLst>
      <p:ext uri="{BB962C8B-B14F-4D97-AF65-F5344CB8AC3E}">
        <p14:creationId xmlns:p14="http://schemas.microsoft.com/office/powerpoint/2010/main" val="29746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dissemination is that the impact of your teaching expertise is much broader.</a:t>
            </a:r>
          </a:p>
        </p:txBody>
      </p:sp>
      <p:sp>
        <p:nvSpPr>
          <p:cNvPr id="4" name="Slide Number Placeholder 3"/>
          <p:cNvSpPr>
            <a:spLocks noGrp="1"/>
          </p:cNvSpPr>
          <p:nvPr>
            <p:ph type="sldNum" sz="quarter" idx="5"/>
          </p:nvPr>
        </p:nvSpPr>
        <p:spPr/>
        <p:txBody>
          <a:bodyPr/>
          <a:lstStyle/>
          <a:p>
            <a:fld id="{9706D261-4ACC-5E49-97C5-9D8FD2D9A3AF}" type="slidenum">
              <a:rPr lang="en-US" smtClean="0"/>
              <a:t>19</a:t>
            </a:fld>
            <a:endParaRPr lang="en-US"/>
          </a:p>
        </p:txBody>
      </p:sp>
    </p:spTree>
    <p:extLst>
      <p:ext uri="{BB962C8B-B14F-4D97-AF65-F5344CB8AC3E}">
        <p14:creationId xmlns:p14="http://schemas.microsoft.com/office/powerpoint/2010/main" val="175038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 Moore, IU Online, Assessment Institute, DUE.</a:t>
            </a:r>
          </a:p>
          <a:p>
            <a:endParaRPr lang="en-US" dirty="0"/>
          </a:p>
          <a:p>
            <a:r>
              <a:rPr lang="en-US" dirty="0"/>
              <a:t>Talk to your department about venues. You want to make sure that your chair is aware of the venues in which you are publishing or presenting. They have to attest to the quality of your publishing venues.</a:t>
            </a:r>
          </a:p>
        </p:txBody>
      </p:sp>
      <p:sp>
        <p:nvSpPr>
          <p:cNvPr id="4" name="Slide Number Placeholder 3"/>
          <p:cNvSpPr>
            <a:spLocks noGrp="1"/>
          </p:cNvSpPr>
          <p:nvPr>
            <p:ph type="sldNum" sz="quarter" idx="5"/>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386484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freak out about a half page here and there. Also, many candidate dossiers are 30-40 pages long. Don’t worry about fulling every page</a:t>
            </a:r>
          </a:p>
        </p:txBody>
      </p:sp>
      <p:sp>
        <p:nvSpPr>
          <p:cNvPr id="4" name="Slide Number Placeholder 3"/>
          <p:cNvSpPr>
            <a:spLocks noGrp="1"/>
          </p:cNvSpPr>
          <p:nvPr>
            <p:ph type="sldNum" sz="quarter" idx="5"/>
          </p:nvPr>
        </p:nvSpPr>
        <p:spPr/>
        <p:txBody>
          <a:bodyPr/>
          <a:lstStyle/>
          <a:p>
            <a:fld id="{9706D261-4ACC-5E49-97C5-9D8FD2D9A3AF}" type="slidenum">
              <a:rPr lang="en-US" smtClean="0"/>
              <a:t>22</a:t>
            </a:fld>
            <a:endParaRPr lang="en-US"/>
          </a:p>
        </p:txBody>
      </p:sp>
    </p:spTree>
    <p:extLst>
      <p:ext uri="{BB962C8B-B14F-4D97-AF65-F5344CB8AC3E}">
        <p14:creationId xmlns:p14="http://schemas.microsoft.com/office/powerpoint/2010/main" val="385607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freak out if you don’t have materials for each folder. It’s okay if you don’t have any grants.</a:t>
            </a:r>
          </a:p>
        </p:txBody>
      </p:sp>
      <p:sp>
        <p:nvSpPr>
          <p:cNvPr id="4" name="Slide Number Placeholder 3"/>
          <p:cNvSpPr>
            <a:spLocks noGrp="1"/>
          </p:cNvSpPr>
          <p:nvPr>
            <p:ph type="sldNum" sz="quarter" idx="5"/>
          </p:nvPr>
        </p:nvSpPr>
        <p:spPr/>
        <p:txBody>
          <a:bodyPr/>
          <a:lstStyle/>
          <a:p>
            <a:fld id="{9706D261-4ACC-5E49-97C5-9D8FD2D9A3AF}" type="slidenum">
              <a:rPr lang="en-US" smtClean="0"/>
              <a:t>23</a:t>
            </a:fld>
            <a:endParaRPr lang="en-US"/>
          </a:p>
        </p:txBody>
      </p:sp>
    </p:spTree>
    <p:extLst>
      <p:ext uri="{BB962C8B-B14F-4D97-AF65-F5344CB8AC3E}">
        <p14:creationId xmlns:p14="http://schemas.microsoft.com/office/powerpoint/2010/main" val="162612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ntonSans Regular" panose="02000504020000020004" pitchFamily="2" charset="0"/>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BentonSans Regular" panose="02000504020000020004" pitchFamily="2" charset="0"/>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BentonSans Regular" panose="02000504020000020004" pitchFamily="2" charset="0"/>
                <a:cs typeface="Arial"/>
              </a:defRPr>
            </a:lvl1pPr>
          </a:lstStyle>
          <a:p>
            <a:pPr lvl="0"/>
            <a:r>
              <a:rPr lang="en-US" dirty="0"/>
              <a:t>SUBHEAD OR NAME OF SCHOOL, DEPARTMENT, OR UNIT</a:t>
            </a:r>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mn-lt"/>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BentonSans Regular" panose="02000504020000020004" pitchFamily="2" charset="0"/>
                <a:cs typeface="Arial"/>
              </a:defRPr>
            </a:lvl1pPr>
          </a:lstStyle>
          <a:p>
            <a:pPr lvl="0"/>
            <a:r>
              <a:rPr lang="en-US" dirty="0"/>
              <a:t>SECTION NUMBER OR SUBTITLE</a:t>
            </a:r>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mn-lt"/>
                <a:cs typeface="Arial"/>
              </a:defRPr>
            </a:lvl1pPr>
          </a:lstStyle>
          <a:p>
            <a:r>
              <a:rPr lang="en-US" dirty="0"/>
              <a:t>Click to edit master title style</a:t>
            </a:r>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404041"/>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mn-lt"/>
                <a:cs typeface="Arial"/>
              </a:defRPr>
            </a:lvl1pPr>
          </a:lstStyle>
          <a:p>
            <a:r>
              <a:rPr lang="en-US" dirty="0"/>
              <a:t>Click to edit master title style</a:t>
            </a:r>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mn-lt"/>
                <a:cs typeface="Arial"/>
              </a:defRPr>
            </a:lvl1pPr>
            <a:lvl2pPr marL="742950" indent="-285750">
              <a:lnSpc>
                <a:spcPct val="100000"/>
              </a:lnSpc>
              <a:buFont typeface="Arial"/>
              <a:buChar char="•"/>
              <a:defRPr sz="1800">
                <a:solidFill>
                  <a:srgbClr val="404041"/>
                </a:solidFill>
                <a:latin typeface="+mn-lt"/>
                <a:cs typeface="Arial"/>
              </a:defRPr>
            </a:lvl2pPr>
            <a:lvl3pPr marL="1143000" indent="-228600">
              <a:lnSpc>
                <a:spcPct val="100000"/>
              </a:lnSpc>
              <a:buFont typeface="Arial"/>
              <a:buChar char="•"/>
              <a:defRPr sz="1800">
                <a:solidFill>
                  <a:srgbClr val="404041"/>
                </a:solidFill>
                <a:latin typeface="+mn-lt"/>
                <a:cs typeface="Arial"/>
              </a:defRPr>
            </a:lvl3pPr>
            <a:lvl4pPr marL="1600200" indent="-228600">
              <a:lnSpc>
                <a:spcPct val="100000"/>
              </a:lnSpc>
              <a:buFont typeface="Arial"/>
              <a:buChar char="•"/>
              <a:defRPr sz="1800">
                <a:solidFill>
                  <a:srgbClr val="404041"/>
                </a:solidFill>
                <a:latin typeface="+mn-lt"/>
                <a:cs typeface="Arial"/>
              </a:defRPr>
            </a:lvl4pPr>
            <a:lvl5pPr marL="2057400" indent="-228600">
              <a:lnSpc>
                <a:spcPct val="100000"/>
              </a:lnSpc>
              <a:buFont typeface="Arial"/>
              <a:buChar char="•"/>
              <a:defRPr sz="1800">
                <a:solidFill>
                  <a:srgbClr val="404041"/>
                </a:solidFill>
                <a:latin typeface="+mn-lt"/>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IUPUI</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mn-lt"/>
                <a:cs typeface="Arial"/>
              </a:defRPr>
            </a:lvl1pPr>
          </a:lstStyle>
          <a:p>
            <a:r>
              <a:rPr lang="en-US" dirty="0"/>
              <a:t>Click to edit master title style</a:t>
            </a:r>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FFFFFF"/>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mn-lt"/>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BentonSans Regular" panose="02000504020000020004" pitchFamily="2" charset="0"/>
                <a:cs typeface="Arial"/>
              </a:defRPr>
            </a:lvl1pPr>
            <a:lvl2pPr marL="742950" indent="-285750">
              <a:lnSpc>
                <a:spcPct val="100000"/>
              </a:lnSpc>
              <a:buFont typeface="Arial"/>
              <a:buChar char="•"/>
              <a:defRPr sz="1800">
                <a:solidFill>
                  <a:srgbClr val="FFFFFF"/>
                </a:solidFill>
                <a:latin typeface="BentonSans Regular" panose="02000504020000020004" pitchFamily="2" charset="0"/>
                <a:cs typeface="Arial"/>
              </a:defRPr>
            </a:lvl2pPr>
            <a:lvl3pPr marL="1143000" indent="-228600">
              <a:lnSpc>
                <a:spcPct val="100000"/>
              </a:lnSpc>
              <a:buFont typeface="Arial"/>
              <a:buChar char="•"/>
              <a:defRPr sz="1800">
                <a:solidFill>
                  <a:srgbClr val="FFFFFF"/>
                </a:solidFill>
                <a:latin typeface="BentonSans Regular" panose="02000504020000020004" pitchFamily="2" charset="0"/>
                <a:cs typeface="Arial"/>
              </a:defRPr>
            </a:lvl3pPr>
            <a:lvl4pPr marL="1600200" indent="-228600">
              <a:lnSpc>
                <a:spcPct val="100000"/>
              </a:lnSpc>
              <a:buFont typeface="Arial"/>
              <a:buChar char="•"/>
              <a:defRPr sz="1800">
                <a:solidFill>
                  <a:srgbClr val="FFFFFF"/>
                </a:solidFill>
                <a:latin typeface="BentonSans Regular" panose="02000504020000020004" pitchFamily="2" charset="0"/>
                <a:cs typeface="Arial"/>
              </a:defRPr>
            </a:lvl4pPr>
            <a:lvl5pPr marL="2057400" indent="-228600">
              <a:lnSpc>
                <a:spcPct val="100000"/>
              </a:lnSpc>
              <a:buFont typeface="Arial"/>
              <a:buChar char="•"/>
              <a:defRPr sz="1800">
                <a:solidFill>
                  <a:srgbClr val="FFFFFF"/>
                </a:solidFill>
                <a:latin typeface="BentonSans Regular" panose="02000504020000020004" pitchFamily="2" charset="0"/>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mj-lt"/>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dirty="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BentonSans Regular" panose="02000504020000020004" pitchFamily="2" charset="0"/>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BentonSans Regular" panose="02000504020000020004" pitchFamily="2" charset="0"/>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cademicaffairs.iupui.edu/RetrieveFile/ForceBrowserDownload?path=/AAContent/Html/Media/AAContent/Faculty-Affairs/Promotion-and-Tenure/Teaching%20Professor%20LART%20Goldfarb.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acultycrossing.iupui.edu/DT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tl.iupui.edu/Teaching-Online/QualityMatte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applega@iupui.edu"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mailto:wmmiller@iupui.edu" TargetMode="External"/><Relationship Id="rId4" Type="http://schemas.openxmlformats.org/officeDocument/2006/relationships/hyperlink" Target="mailto:mferguso@iupui.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4" y="4310134"/>
            <a:ext cx="7942596" cy="1485992"/>
          </a:xfrm>
        </p:spPr>
        <p:txBody>
          <a:bodyPr>
            <a:normAutofit/>
          </a:bodyPr>
          <a:lstStyle/>
          <a:p>
            <a:pPr algn="ctr"/>
            <a:r>
              <a:rPr lang="en-US" dirty="0">
                <a:latin typeface="BentonSans Regular" panose="02000504020000020004" pitchFamily="2" charset="0"/>
              </a:rPr>
              <a:t>Promotion in Lecturer Ranks</a:t>
            </a:r>
          </a:p>
        </p:txBody>
      </p:sp>
      <p:sp>
        <p:nvSpPr>
          <p:cNvPr id="3" name="Text Placeholder 2"/>
          <p:cNvSpPr>
            <a:spLocks noGrp="1"/>
          </p:cNvSpPr>
          <p:nvPr>
            <p:ph type="body" sz="quarter" idx="10"/>
          </p:nvPr>
        </p:nvSpPr>
        <p:spPr/>
        <p:txBody>
          <a:bodyPr/>
          <a:lstStyle/>
          <a:p>
            <a:pPr lvl="0"/>
            <a:r>
              <a:rPr lang="en-US" dirty="0"/>
              <a:t>IUPUI</a:t>
            </a:r>
          </a:p>
        </p:txBody>
      </p:sp>
      <p:sp>
        <p:nvSpPr>
          <p:cNvPr id="4" name="Text Placeholder 3"/>
          <p:cNvSpPr>
            <a:spLocks noGrp="1"/>
          </p:cNvSpPr>
          <p:nvPr>
            <p:ph type="body" sz="quarter" idx="11"/>
          </p:nvPr>
        </p:nvSpPr>
        <p:spPr>
          <a:xfrm>
            <a:off x="530694" y="3478843"/>
            <a:ext cx="7914806" cy="831291"/>
          </a:xfrm>
        </p:spPr>
        <p:txBody>
          <a:bodyPr/>
          <a:lstStyle/>
          <a:p>
            <a:pPr>
              <a:spcAft>
                <a:spcPts val="600"/>
              </a:spcAft>
            </a:pPr>
            <a:r>
              <a:rPr lang="en-US" sz="2400" b="1" dirty="0">
                <a:solidFill>
                  <a:schemeClr val="bg1"/>
                </a:solidFill>
                <a:latin typeface="BentonSans Regular" panose="02000504020000020004" pitchFamily="2" charset="0"/>
              </a:rPr>
              <a:t>Office of Academic Affairs</a:t>
            </a:r>
          </a:p>
          <a:p>
            <a:pPr>
              <a:spcAft>
                <a:spcPts val="600"/>
              </a:spcAft>
            </a:pPr>
            <a:r>
              <a:rPr lang="en-US" dirty="0">
                <a:latin typeface="BentonSans Regular" panose="02000504020000020004" pitchFamily="2" charset="0"/>
              </a:rPr>
              <a:t>Willie Miller, Faculty Advancement and Leadership Development Fellow</a:t>
            </a:r>
          </a:p>
          <a:p>
            <a:pPr>
              <a:spcAft>
                <a:spcPts val="600"/>
              </a:spcAft>
            </a:pPr>
            <a:r>
              <a:rPr lang="en-US" dirty="0"/>
              <a:t>Margie Ferguson, Senior Associate Vice Chancellor for Academic Affairs</a:t>
            </a:r>
            <a:endParaRPr lang="en-US" dirty="0">
              <a:latin typeface="BentonSans Regular" panose="02000504020000020004" pitchFamily="2" charset="0"/>
            </a:endParaRPr>
          </a:p>
          <a:p>
            <a:pPr>
              <a:spcAft>
                <a:spcPts val="600"/>
              </a:spcAft>
            </a:pPr>
            <a:endParaRPr lang="en-US" dirty="0">
              <a:latin typeface="BentonSans Regular" panose="02000504020000020004" pitchFamily="2" charset="0"/>
            </a:endParaRPr>
          </a:p>
        </p:txBody>
      </p:sp>
    </p:spTree>
    <p:extLst>
      <p:ext uri="{BB962C8B-B14F-4D97-AF65-F5344CB8AC3E}">
        <p14:creationId xmlns:p14="http://schemas.microsoft.com/office/powerpoint/2010/main" val="273115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Candidate statement (5 or 7 pgs.)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fontScale="92500" lnSpcReduction="10000"/>
          </a:bodyPr>
          <a:lstStyle/>
          <a:p>
            <a:pPr marL="0" indent="0">
              <a:buNone/>
            </a:pPr>
            <a:r>
              <a:rPr lang="en-US" dirty="0"/>
              <a:t>For lecturer candidates, consists primarily of your </a:t>
            </a:r>
            <a:r>
              <a:rPr lang="en-US" b="1" dirty="0"/>
              <a:t>teaching statement</a:t>
            </a:r>
            <a:endParaRPr lang="en-US" dirty="0"/>
          </a:p>
          <a:p>
            <a:pPr marL="0" indent="0">
              <a:buNone/>
            </a:pPr>
            <a:endParaRPr lang="en-US" dirty="0"/>
          </a:p>
          <a:p>
            <a:pPr marL="0" indent="0">
              <a:buNone/>
            </a:pPr>
            <a:r>
              <a:rPr lang="en-US" u="sng" dirty="0"/>
              <a:t>Can go like this:</a:t>
            </a:r>
          </a:p>
          <a:p>
            <a:pPr marL="0" indent="0">
              <a:buNone/>
            </a:pPr>
            <a:endParaRPr lang="en-US" dirty="0"/>
          </a:p>
          <a:p>
            <a:pPr marL="0" indent="0">
              <a:buNone/>
            </a:pPr>
            <a:r>
              <a:rPr lang="en-US" dirty="0"/>
              <a:t>Brief description of your position and responsibilities (department/program, usual course loads, other activities, main changes since last promotion/hire)</a:t>
            </a:r>
          </a:p>
          <a:p>
            <a:pPr marL="0" indent="0">
              <a:buNone/>
            </a:pPr>
            <a:endParaRPr lang="en-US" dirty="0"/>
          </a:p>
          <a:p>
            <a:pPr marL="0" indent="0">
              <a:buNone/>
            </a:pPr>
            <a:r>
              <a:rPr lang="en-US" dirty="0"/>
              <a:t>Teaching statement:</a:t>
            </a:r>
          </a:p>
          <a:p>
            <a:pPr marL="0" indent="0">
              <a:buNone/>
            </a:pPr>
            <a:r>
              <a:rPr lang="en-US" dirty="0"/>
              <a:t>	Teaching philosophy; goals in teaching</a:t>
            </a:r>
          </a:p>
          <a:p>
            <a:pPr marL="0" indent="0">
              <a:buNone/>
            </a:pPr>
            <a:r>
              <a:rPr lang="en-US" dirty="0"/>
              <a:t>	Examples of development and progress</a:t>
            </a:r>
          </a:p>
          <a:p>
            <a:pPr marL="0" indent="0">
              <a:buNone/>
            </a:pPr>
            <a:r>
              <a:rPr lang="en-US" dirty="0"/>
              <a:t>	Accomplishments showing excellence</a:t>
            </a:r>
          </a:p>
          <a:p>
            <a:pPr marL="0" indent="0">
              <a:buNone/>
            </a:pPr>
            <a:endParaRPr lang="en-US" dirty="0"/>
          </a:p>
          <a:p>
            <a:pPr marL="0" indent="0">
              <a:buNone/>
            </a:pPr>
            <a:r>
              <a:rPr lang="en-US" dirty="0"/>
              <a:t>Discussion of service:</a:t>
            </a:r>
          </a:p>
          <a:p>
            <a:pPr marL="0" indent="0">
              <a:buNone/>
            </a:pPr>
            <a:r>
              <a:rPr lang="en-US" dirty="0"/>
              <a:t>	University citizenship</a:t>
            </a:r>
          </a:p>
          <a:p>
            <a:pPr marL="0" indent="0">
              <a:buNone/>
            </a:pPr>
            <a:r>
              <a:rPr lang="en-US" dirty="0"/>
              <a:t>	Relevant to teaching</a:t>
            </a:r>
          </a:p>
          <a:p>
            <a:pPr marL="0" indent="0">
              <a:buNone/>
            </a:pPr>
            <a:endParaRPr lang="en-US" dirty="0"/>
          </a:p>
          <a:p>
            <a:pPr marL="0" indent="0">
              <a:buNone/>
            </a:pPr>
            <a:r>
              <a:rPr lang="en-US" dirty="0"/>
              <a:t>Goals for future teaching excellence</a:t>
            </a:r>
          </a:p>
          <a:p>
            <a:pPr marL="0" indent="0">
              <a:buNone/>
            </a:pPr>
            <a:endParaRPr lang="en-US" dirty="0"/>
          </a:p>
        </p:txBody>
      </p:sp>
      <p:sp>
        <p:nvSpPr>
          <p:cNvPr id="5" name="TextBox 4">
            <a:extLst>
              <a:ext uri="{FF2B5EF4-FFF2-40B4-BE49-F238E27FC236}">
                <a16:creationId xmlns:a16="http://schemas.microsoft.com/office/drawing/2014/main" id="{0C73E9A8-B7C5-284F-CB02-F1D3887DF4BB}"/>
              </a:ext>
            </a:extLst>
          </p:cNvPr>
          <p:cNvSpPr txBox="1"/>
          <p:nvPr/>
        </p:nvSpPr>
        <p:spPr>
          <a:xfrm>
            <a:off x="5683148" y="3680460"/>
            <a:ext cx="3322320" cy="258532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For Senior Lecturer, ‘accomplishments’ includes instances of leadership—curricular development, course coordination, etc.</a:t>
            </a:r>
          </a:p>
          <a:p>
            <a:endParaRPr lang="en-US" dirty="0"/>
          </a:p>
          <a:p>
            <a:r>
              <a:rPr lang="en-US" dirty="0"/>
              <a:t>For Teaching Professor, it includes instances of dissemination.</a:t>
            </a:r>
          </a:p>
        </p:txBody>
      </p:sp>
    </p:spTree>
    <p:extLst>
      <p:ext uri="{BB962C8B-B14F-4D97-AF65-F5344CB8AC3E}">
        <p14:creationId xmlns:p14="http://schemas.microsoft.com/office/powerpoint/2010/main" val="9783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E74-C0F8-FC20-9A27-38D5026BCDDC}"/>
              </a:ext>
            </a:extLst>
          </p:cNvPr>
          <p:cNvSpPr>
            <a:spLocks noGrp="1"/>
          </p:cNvSpPr>
          <p:nvPr>
            <p:ph type="ctrTitle"/>
          </p:nvPr>
        </p:nvSpPr>
        <p:spPr>
          <a:xfrm>
            <a:off x="530027" y="1012095"/>
            <a:ext cx="8004391" cy="638906"/>
          </a:xfrm>
        </p:spPr>
        <p:txBody>
          <a:bodyPr anchor="ctr">
            <a:normAutofit/>
          </a:bodyPr>
          <a:lstStyle/>
          <a:p>
            <a:r>
              <a:rPr lang="en-US" dirty="0">
                <a:effectLst/>
              </a:rPr>
              <a:t>Example: </a:t>
            </a:r>
            <a:r>
              <a:rPr lang="en-US" dirty="0">
                <a:effectLst/>
                <a:hlinkClick r:id="rId3">
                  <a:extLst>
                    <a:ext uri="{A12FA001-AC4F-418D-AE19-62706E023703}">
                      <ahyp:hlinkClr xmlns:ahyp="http://schemas.microsoft.com/office/drawing/2018/hyperlinkcolor" val="tx"/>
                    </a:ext>
                  </a:extLst>
                </a:hlinkClick>
              </a:rPr>
              <a:t>Nancy Goldfarb</a:t>
            </a:r>
            <a:endParaRPr lang="en-US" dirty="0"/>
          </a:p>
        </p:txBody>
      </p:sp>
      <p:sp>
        <p:nvSpPr>
          <p:cNvPr id="4" name="Content Placeholder 3">
            <a:extLst>
              <a:ext uri="{FF2B5EF4-FFF2-40B4-BE49-F238E27FC236}">
                <a16:creationId xmlns:a16="http://schemas.microsoft.com/office/drawing/2014/main" id="{CD7C4190-0D1F-21BF-CEA2-FEF0E4C67684}"/>
              </a:ext>
            </a:extLst>
          </p:cNvPr>
          <p:cNvSpPr>
            <a:spLocks noGrp="1"/>
          </p:cNvSpPr>
          <p:nvPr>
            <p:ph idx="1"/>
          </p:nvPr>
        </p:nvSpPr>
        <p:spPr>
          <a:xfrm>
            <a:off x="518824" y="1976198"/>
            <a:ext cx="8015594" cy="4119802"/>
          </a:xfrm>
        </p:spPr>
        <p:txBody>
          <a:bodyPr>
            <a:normAutofit/>
          </a:bodyPr>
          <a:lstStyle/>
          <a:p>
            <a:pPr marL="0" indent="0">
              <a:lnSpc>
                <a:spcPct val="90000"/>
              </a:lnSpc>
              <a:spcAft>
                <a:spcPts val="600"/>
              </a:spcAft>
              <a:buNone/>
            </a:pPr>
            <a:r>
              <a:rPr lang="en-US" dirty="0">
                <a:effectLst/>
              </a:rPr>
              <a:t>5-page candidate statement; separate 2-page teaching philosophy</a:t>
            </a:r>
          </a:p>
          <a:p>
            <a:pPr marL="0" indent="0">
              <a:lnSpc>
                <a:spcPct val="90000"/>
              </a:lnSpc>
              <a:spcAft>
                <a:spcPts val="600"/>
              </a:spcAft>
              <a:buNone/>
            </a:pPr>
            <a:endParaRPr lang="en-US" dirty="0"/>
          </a:p>
          <a:p>
            <a:pPr>
              <a:lnSpc>
                <a:spcPct val="90000"/>
              </a:lnSpc>
              <a:spcAft>
                <a:spcPts val="600"/>
              </a:spcAft>
              <a:buFont typeface="+mj-lt"/>
              <a:buAutoNum type="alphaUcPeriod"/>
            </a:pPr>
            <a:r>
              <a:rPr lang="en-US" dirty="0">
                <a:effectLst/>
              </a:rPr>
              <a:t>Leadership in High-Impact Practices</a:t>
            </a:r>
          </a:p>
          <a:p>
            <a:pPr>
              <a:lnSpc>
                <a:spcPct val="90000"/>
              </a:lnSpc>
              <a:spcAft>
                <a:spcPts val="600"/>
              </a:spcAft>
              <a:buFont typeface="+mj-lt"/>
              <a:buAutoNum type="alphaUcPeriod"/>
            </a:pPr>
            <a:r>
              <a:rPr lang="en-US" dirty="0">
                <a:effectLst/>
              </a:rPr>
              <a:t>Leadership in Mentoring Other Faculty Members</a:t>
            </a:r>
          </a:p>
          <a:p>
            <a:pPr>
              <a:lnSpc>
                <a:spcPct val="90000"/>
              </a:lnSpc>
              <a:spcAft>
                <a:spcPts val="600"/>
              </a:spcAft>
              <a:buFont typeface="+mj-lt"/>
              <a:buAutoNum type="alphaUcPeriod"/>
            </a:pPr>
            <a:r>
              <a:rPr lang="en-US" dirty="0">
                <a:effectLst/>
              </a:rPr>
              <a:t>Course and Curricular Innovations</a:t>
            </a:r>
          </a:p>
          <a:p>
            <a:pPr marL="0" indent="0">
              <a:lnSpc>
                <a:spcPct val="90000"/>
              </a:lnSpc>
              <a:spcAft>
                <a:spcPts val="600"/>
              </a:spcAft>
              <a:buNone/>
            </a:pPr>
            <a:br>
              <a:rPr lang="en-US" dirty="0">
                <a:effectLst/>
              </a:rPr>
            </a:br>
            <a:endParaRPr lang="en-US" dirty="0">
              <a:effectLst/>
            </a:endParaRPr>
          </a:p>
          <a:p>
            <a:pPr marL="0" indent="0">
              <a:lnSpc>
                <a:spcPct val="90000"/>
              </a:lnSpc>
              <a:spcAft>
                <a:spcPts val="600"/>
              </a:spcAft>
              <a:buNone/>
            </a:pPr>
            <a:r>
              <a:rPr lang="en-US" i="1" dirty="0">
                <a:effectLst/>
              </a:rPr>
              <a:t>Integrates mentions of peer reviews, student input</a:t>
            </a:r>
          </a:p>
          <a:p>
            <a:pPr marL="0" indent="0">
              <a:lnSpc>
                <a:spcPct val="90000"/>
              </a:lnSpc>
              <a:spcAft>
                <a:spcPts val="600"/>
              </a:spcAft>
              <a:buNone/>
            </a:pPr>
            <a:endParaRPr lang="en-US" dirty="0">
              <a:effectLst/>
            </a:endParaRPr>
          </a:p>
          <a:p>
            <a:pPr marL="0" indent="0">
              <a:lnSpc>
                <a:spcPct val="90000"/>
              </a:lnSpc>
              <a:spcAft>
                <a:spcPts val="600"/>
              </a:spcAft>
              <a:buNone/>
            </a:pPr>
            <a:r>
              <a:rPr lang="en-US" i="1" dirty="0">
                <a:effectLst/>
              </a:rPr>
              <a:t>Mentions disciplinary scholarship as applied to classroom/teaching</a:t>
            </a:r>
          </a:p>
          <a:p>
            <a:pPr marL="0" indent="0">
              <a:lnSpc>
                <a:spcPct val="90000"/>
              </a:lnSpc>
              <a:spcAft>
                <a:spcPts val="600"/>
              </a:spcAft>
              <a:buNone/>
            </a:pPr>
            <a:endParaRPr lang="en-US" dirty="0">
              <a:effectLst/>
            </a:endParaRPr>
          </a:p>
          <a:p>
            <a:pPr marL="0" indent="0">
              <a:lnSpc>
                <a:spcPct val="90000"/>
              </a:lnSpc>
              <a:spcAft>
                <a:spcPts val="600"/>
              </a:spcAft>
              <a:buNone/>
            </a:pPr>
            <a:r>
              <a:rPr lang="en-US" i="1" dirty="0">
                <a:effectLst/>
              </a:rPr>
              <a:t>Integrates mentions of presentations (dissemination) </a:t>
            </a:r>
            <a:endParaRPr lang="en-US" dirty="0">
              <a:effectLst/>
            </a:endParaRPr>
          </a:p>
          <a:p>
            <a:pPr marL="0" indent="0">
              <a:lnSpc>
                <a:spcPct val="90000"/>
              </a:lnSpc>
              <a:spcAft>
                <a:spcPts val="600"/>
              </a:spcAft>
              <a:buNone/>
            </a:pPr>
            <a:endParaRPr lang="en-US" dirty="0"/>
          </a:p>
        </p:txBody>
      </p:sp>
      <p:sp>
        <p:nvSpPr>
          <p:cNvPr id="9" name="Text Placeholder 3">
            <a:extLst>
              <a:ext uri="{FF2B5EF4-FFF2-40B4-BE49-F238E27FC236}">
                <a16:creationId xmlns:a16="http://schemas.microsoft.com/office/drawing/2014/main" id="{B3E003B9-A8A9-F6C8-3B5B-5AB854508D07}"/>
              </a:ext>
            </a:extLst>
          </p:cNvPr>
          <p:cNvSpPr>
            <a:spLocks noGrp="1"/>
          </p:cNvSpPr>
          <p:nvPr>
            <p:ph type="body" sz="quarter" idx="10"/>
          </p:nvPr>
        </p:nvSpPr>
        <p:spPr>
          <a:xfrm>
            <a:off x="5190706" y="237250"/>
            <a:ext cx="3700462" cy="336549"/>
          </a:xfrm>
        </p:spPr>
        <p:txBody>
          <a:bodyPr/>
          <a:lstStyle/>
          <a:p>
            <a:endParaRPr lang="en-US"/>
          </a:p>
        </p:txBody>
      </p:sp>
    </p:spTree>
    <p:extLst>
      <p:ext uri="{BB962C8B-B14F-4D97-AF65-F5344CB8AC3E}">
        <p14:creationId xmlns:p14="http://schemas.microsoft.com/office/powerpoint/2010/main" val="290600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D10E0CA9-E8A7-0F3D-6048-36E8E2F1DB4D}"/>
              </a:ext>
            </a:extLst>
          </p:cNvPr>
          <p:cNvPicPr>
            <a:picLocks noGrp="1" noChangeAspect="1"/>
          </p:cNvPicPr>
          <p:nvPr>
            <p:ph idx="1"/>
          </p:nvPr>
        </p:nvPicPr>
        <p:blipFill>
          <a:blip r:embed="rId2"/>
          <a:stretch>
            <a:fillRect/>
          </a:stretch>
        </p:blipFill>
        <p:spPr>
          <a:xfrm>
            <a:off x="775280" y="1256112"/>
            <a:ext cx="7405892" cy="3628887"/>
          </a:xfrm>
          <a:noFill/>
        </p:spPr>
      </p:pic>
    </p:spTree>
    <p:extLst>
      <p:ext uri="{BB962C8B-B14F-4D97-AF65-F5344CB8AC3E}">
        <p14:creationId xmlns:p14="http://schemas.microsoft.com/office/powerpoint/2010/main" val="374081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Documenting student learning</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dirty="0"/>
              <a:t>Consult with the Center for Teaching and Learning</a:t>
            </a:r>
          </a:p>
          <a:p>
            <a:pPr marL="0" indent="0">
              <a:buNone/>
            </a:pPr>
            <a:endParaRPr lang="en-US" dirty="0"/>
          </a:p>
          <a:p>
            <a:pPr marL="0" indent="0">
              <a:buNone/>
            </a:pPr>
            <a:r>
              <a:rPr lang="en-US" dirty="0"/>
              <a:t>Key points:</a:t>
            </a:r>
          </a:p>
          <a:p>
            <a:pPr marL="285750" indent="-285750">
              <a:buFont typeface="Arial" panose="020B0604020202020204" pitchFamily="34" charset="0"/>
              <a:buChar char="•"/>
            </a:pPr>
            <a:r>
              <a:rPr lang="en-US" dirty="0"/>
              <a:t>Can be course or program-related (or both)</a:t>
            </a:r>
          </a:p>
          <a:p>
            <a:pPr marL="0" indent="0">
              <a:buNone/>
            </a:pPr>
            <a:endParaRPr lang="en-US" dirty="0"/>
          </a:p>
          <a:p>
            <a:pPr marL="285750" indent="-285750">
              <a:buFont typeface="Arial" panose="020B0604020202020204" pitchFamily="34" charset="0"/>
              <a:buChar char="•"/>
            </a:pPr>
            <a:r>
              <a:rPr lang="en-US" dirty="0"/>
              <a:t>Needs to include at least some direct measurement</a:t>
            </a:r>
          </a:p>
          <a:p>
            <a:pPr marL="685800" lvl="1">
              <a:spcAft>
                <a:spcPts val="0"/>
              </a:spcAft>
              <a:buFont typeface="Arial" panose="020B0604020202020204" pitchFamily="34" charset="0"/>
              <a:buChar char="•"/>
            </a:pPr>
            <a:r>
              <a:rPr lang="en-US" dirty="0"/>
              <a:t>Student evaluations are NOT direct measurement of student learning</a:t>
            </a:r>
          </a:p>
          <a:p>
            <a:pPr marL="685800" lvl="1">
              <a:spcAft>
                <a:spcPts val="0"/>
              </a:spcAft>
              <a:buFont typeface="Arial" panose="020B0604020202020204" pitchFamily="34" charset="0"/>
              <a:buChar char="•"/>
            </a:pPr>
            <a:r>
              <a:rPr lang="en-US" dirty="0"/>
              <a:t>Method should be appropriate to your program’s design and student goals</a:t>
            </a:r>
          </a:p>
          <a:p>
            <a:pPr marL="400050" lvl="1" indent="0">
              <a:spcAft>
                <a:spcPts val="0"/>
              </a:spcAft>
              <a:buNone/>
            </a:pPr>
            <a:endParaRPr lang="en-US" dirty="0"/>
          </a:p>
          <a:p>
            <a:pPr marL="285750" indent="-285750">
              <a:buFont typeface="Arial" panose="020B0604020202020204" pitchFamily="34" charset="0"/>
              <a:buChar char="•"/>
            </a:pPr>
            <a:r>
              <a:rPr lang="en-US" dirty="0"/>
              <a:t>Can be indirect:  e.g. mentoring adjunct faculty so their teaching is more effective</a:t>
            </a:r>
          </a:p>
          <a:p>
            <a:pPr marL="0" indent="0">
              <a:buNone/>
            </a:pPr>
            <a:endParaRPr lang="en-US" dirty="0"/>
          </a:p>
          <a:p>
            <a:pPr marL="285750" indent="-285750">
              <a:buFont typeface="Arial" panose="020B0604020202020204" pitchFamily="34" charset="0"/>
              <a:buChar char="•"/>
            </a:pPr>
            <a:r>
              <a:rPr lang="en-US" dirty="0"/>
              <a:t>Relate to teaching innovation:  </a:t>
            </a:r>
            <a:r>
              <a:rPr lang="en-US" i="1" dirty="0"/>
              <a:t>some experiments with teaching won’t be immediately successful!</a:t>
            </a:r>
            <a:endParaRPr lang="en-US" dirty="0"/>
          </a:p>
        </p:txBody>
      </p:sp>
    </p:spTree>
    <p:extLst>
      <p:ext uri="{BB962C8B-B14F-4D97-AF65-F5344CB8AC3E}">
        <p14:creationId xmlns:p14="http://schemas.microsoft.com/office/powerpoint/2010/main" val="3182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More on documenting student learning</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r>
              <a:rPr lang="en-US" dirty="0">
                <a:latin typeface="+mj-lt"/>
              </a:rPr>
              <a:t>Step one:  does your program already have a method set up?</a:t>
            </a:r>
          </a:p>
          <a:p>
            <a:pPr lvl="1">
              <a:spcAft>
                <a:spcPts val="0"/>
              </a:spcAft>
            </a:pPr>
            <a:r>
              <a:rPr lang="en-US" dirty="0">
                <a:latin typeface="+mj-lt"/>
              </a:rPr>
              <a:t>Accreditation standards</a:t>
            </a:r>
          </a:p>
          <a:p>
            <a:pPr lvl="1">
              <a:spcAft>
                <a:spcPts val="0"/>
              </a:spcAft>
            </a:pPr>
            <a:r>
              <a:rPr lang="en-US" dirty="0">
                <a:latin typeface="+mj-lt"/>
              </a:rPr>
              <a:t>Standardized exams</a:t>
            </a:r>
          </a:p>
          <a:p>
            <a:pPr lvl="1">
              <a:spcAft>
                <a:spcPts val="0"/>
              </a:spcAft>
            </a:pPr>
            <a:r>
              <a:rPr lang="en-US" dirty="0">
                <a:latin typeface="+mj-lt"/>
              </a:rPr>
              <a:t>DFW rates / retention</a:t>
            </a:r>
          </a:p>
          <a:p>
            <a:pPr lvl="1">
              <a:spcAft>
                <a:spcPts val="0"/>
              </a:spcAft>
            </a:pPr>
            <a:r>
              <a:rPr lang="en-US" dirty="0">
                <a:latin typeface="+mj-lt"/>
              </a:rPr>
              <a:t>Tracking success in subsequent classes</a:t>
            </a:r>
          </a:p>
          <a:p>
            <a:pPr lvl="1">
              <a:spcAft>
                <a:spcPts val="0"/>
              </a:spcAft>
            </a:pPr>
            <a:r>
              <a:rPr lang="en-US" dirty="0">
                <a:latin typeface="+mj-lt"/>
              </a:rPr>
              <a:t>PRAC report for your department?  </a:t>
            </a:r>
          </a:p>
          <a:p>
            <a:pPr lvl="1">
              <a:spcAft>
                <a:spcPts val="0"/>
              </a:spcAft>
            </a:pPr>
            <a:endParaRPr lang="en-US" dirty="0">
              <a:latin typeface="+mj-lt"/>
            </a:endParaRPr>
          </a:p>
          <a:p>
            <a:r>
              <a:rPr lang="en-US" dirty="0">
                <a:latin typeface="+mj-lt"/>
              </a:rPr>
              <a:t>Step two: how do you measure student learning in each course you teach?  </a:t>
            </a:r>
          </a:p>
          <a:p>
            <a:pPr lvl="1">
              <a:spcAft>
                <a:spcPts val="0"/>
              </a:spcAft>
            </a:pPr>
            <a:r>
              <a:rPr lang="en-US" dirty="0">
                <a:latin typeface="+mj-lt"/>
              </a:rPr>
              <a:t>Learning goals </a:t>
            </a:r>
            <a:r>
              <a:rPr lang="en-US" dirty="0">
                <a:latin typeface="+mj-lt"/>
                <a:sym typeface="Wingdings" panose="05000000000000000000" pitchFamily="2" charset="2"/>
              </a:rPr>
              <a:t> learning assessments</a:t>
            </a:r>
            <a:endParaRPr lang="en-US" dirty="0">
              <a:latin typeface="+mj-lt"/>
            </a:endParaRPr>
          </a:p>
          <a:p>
            <a:pPr lvl="1">
              <a:spcAft>
                <a:spcPts val="0"/>
              </a:spcAft>
            </a:pPr>
            <a:r>
              <a:rPr lang="en-US" dirty="0">
                <a:latin typeface="+mj-lt"/>
              </a:rPr>
              <a:t>Aggregated information</a:t>
            </a:r>
          </a:p>
          <a:p>
            <a:pPr lvl="1">
              <a:spcAft>
                <a:spcPts val="0"/>
              </a:spcAft>
            </a:pPr>
            <a:r>
              <a:rPr lang="en-US" dirty="0">
                <a:latin typeface="+mj-lt"/>
              </a:rPr>
              <a:t>Analyzed over time, teaching methods, innovations</a:t>
            </a:r>
          </a:p>
          <a:p>
            <a:pPr lvl="1">
              <a:spcAft>
                <a:spcPts val="0"/>
              </a:spcAft>
            </a:pPr>
            <a:endParaRPr lang="en-US" dirty="0">
              <a:latin typeface="+mj-lt"/>
              <a:sym typeface="Wingdings" panose="05000000000000000000" pitchFamily="2" charset="2"/>
            </a:endParaRPr>
          </a:p>
          <a:p>
            <a:r>
              <a:rPr lang="en-US" dirty="0">
                <a:latin typeface="+mj-lt"/>
              </a:rPr>
              <a:t>REFLECT on the data and your use of it.</a:t>
            </a:r>
            <a:endParaRPr lang="en-US" i="1" dirty="0">
              <a:latin typeface="+mj-lt"/>
            </a:endParaRPr>
          </a:p>
          <a:p>
            <a:pPr lvl="1">
              <a:spcAft>
                <a:spcPts val="0"/>
              </a:spcAft>
            </a:pPr>
            <a:endParaRPr lang="en-US" dirty="0">
              <a:latin typeface="+mj-lt"/>
            </a:endParaRPr>
          </a:p>
          <a:p>
            <a:pPr lvl="1">
              <a:spcAft>
                <a:spcPts val="0"/>
              </a:spcAft>
            </a:pPr>
            <a:endParaRPr lang="en-US" dirty="0"/>
          </a:p>
        </p:txBody>
      </p:sp>
      <p:sp>
        <p:nvSpPr>
          <p:cNvPr id="5" name="TextBox 4"/>
          <p:cNvSpPr txBox="1"/>
          <p:nvPr/>
        </p:nvSpPr>
        <p:spPr>
          <a:xfrm>
            <a:off x="6446520" y="4521200"/>
            <a:ext cx="24446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dirty="0"/>
              <a:t>Will and should vary according to your responsibilities, </a:t>
            </a:r>
          </a:p>
          <a:p>
            <a:pPr algn="r"/>
            <a:r>
              <a:rPr lang="en-US" dirty="0"/>
              <a:t>typical students, and disciplinary area</a:t>
            </a:r>
          </a:p>
        </p:txBody>
      </p:sp>
    </p:spTree>
    <p:extLst>
      <p:ext uri="{BB962C8B-B14F-4D97-AF65-F5344CB8AC3E}">
        <p14:creationId xmlns:p14="http://schemas.microsoft.com/office/powerpoint/2010/main" val="2063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407E-DBE9-9D58-7E8C-BDC488559472}"/>
              </a:ext>
            </a:extLst>
          </p:cNvPr>
          <p:cNvSpPr>
            <a:spLocks noGrp="1"/>
          </p:cNvSpPr>
          <p:nvPr>
            <p:ph type="ctrTitle"/>
          </p:nvPr>
        </p:nvSpPr>
        <p:spPr/>
        <p:txBody>
          <a:bodyPr/>
          <a:lstStyle/>
          <a:p>
            <a:r>
              <a:rPr lang="en-US" dirty="0"/>
              <a:t>Integrative DEI Case</a:t>
            </a:r>
          </a:p>
        </p:txBody>
      </p:sp>
      <p:sp>
        <p:nvSpPr>
          <p:cNvPr id="3" name="Text Placeholder 2">
            <a:extLst>
              <a:ext uri="{FF2B5EF4-FFF2-40B4-BE49-F238E27FC236}">
                <a16:creationId xmlns:a16="http://schemas.microsoft.com/office/drawing/2014/main" id="{C2100A67-C91B-5897-ACC9-1E8F268C72B9}"/>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8AD672E-EF04-35C4-67F1-FDE7DAFA49DE}"/>
              </a:ext>
            </a:extLst>
          </p:cNvPr>
          <p:cNvSpPr>
            <a:spLocks noGrp="1"/>
          </p:cNvSpPr>
          <p:nvPr>
            <p:ph idx="1"/>
          </p:nvPr>
        </p:nvSpPr>
        <p:spPr/>
        <p:txBody>
          <a:bodyPr/>
          <a:lstStyle/>
          <a:p>
            <a:pPr>
              <a:buFont typeface="Arial" panose="020B0604020202020204" pitchFamily="34" charset="0"/>
              <a:buChar char="•"/>
            </a:pPr>
            <a:r>
              <a:rPr lang="en-US" sz="1800" dirty="0">
                <a:effectLst/>
                <a:latin typeface="GeorgiaPro" panose="02040502050405020303" pitchFamily="18" charset="0"/>
              </a:rPr>
              <a:t>The candidate articulates a philosophy of diversity, equity and inclusion as a part of, or in addition to, the candidate’s teaching philosophy </a:t>
            </a:r>
            <a:endParaRPr lang="en-US" sz="1800" dirty="0">
              <a:effectLst/>
              <a:latin typeface="SymbolMT"/>
            </a:endParaRPr>
          </a:p>
          <a:p>
            <a:pPr>
              <a:buFont typeface="Arial" panose="020B0604020202020204" pitchFamily="34" charset="0"/>
              <a:buChar char="•"/>
            </a:pPr>
            <a:r>
              <a:rPr lang="en-US" sz="1800" dirty="0">
                <a:effectLst/>
                <a:latin typeface="GeorgiaPro" panose="02040502050405020303" pitchFamily="18" charset="0"/>
              </a:rPr>
              <a:t>The candidate has interrelated activities and accomplishments as an IUPUI faculty member in teaching and service which demonstrably support and advance the teaching mission with respect to diversity, equity and inclusion. </a:t>
            </a:r>
            <a:endParaRPr lang="en-US" sz="1800" dirty="0">
              <a:effectLst/>
              <a:latin typeface="SymbolMT"/>
            </a:endParaRPr>
          </a:p>
          <a:p>
            <a:pPr>
              <a:buFont typeface="Arial" panose="020B0604020202020204" pitchFamily="34" charset="0"/>
              <a:buChar char="•"/>
            </a:pPr>
            <a:r>
              <a:rPr lang="en-US" sz="1800" dirty="0">
                <a:effectLst/>
                <a:latin typeface="GeorgiaPro" panose="02040502050405020303" pitchFamily="18" charset="0"/>
              </a:rPr>
              <a:t>The candidate articulates their personal role as an essential and generative actor within diversity initiatives. </a:t>
            </a:r>
            <a:endParaRPr lang="en-US" sz="1800" dirty="0">
              <a:effectLst/>
              <a:latin typeface="SymbolMT"/>
            </a:endParaRPr>
          </a:p>
          <a:p>
            <a:pPr lvl="1">
              <a:spcAft>
                <a:spcPts val="0"/>
              </a:spcAft>
              <a:buFont typeface="Arial" panose="020B0604020202020204" pitchFamily="34" charset="0"/>
              <a:buChar char="•"/>
            </a:pPr>
            <a:r>
              <a:rPr lang="en-US" sz="1800" dirty="0">
                <a:effectLst/>
                <a:latin typeface="GeorgiaPro" panose="02040502050405020303" pitchFamily="18" charset="0"/>
              </a:rPr>
              <a:t>For senior lecturers, a leadership role is expected.</a:t>
            </a:r>
          </a:p>
          <a:p>
            <a:pPr lvl="1">
              <a:spcAft>
                <a:spcPts val="0"/>
              </a:spcAft>
              <a:buFont typeface="Arial" panose="020B0604020202020204" pitchFamily="34" charset="0"/>
              <a:buChar char="•"/>
            </a:pPr>
            <a:r>
              <a:rPr lang="en-US" sz="1800" dirty="0">
                <a:effectLst/>
                <a:latin typeface="GeorgiaPro" panose="02040502050405020303" pitchFamily="18" charset="0"/>
              </a:rPr>
              <a:t>For teaching professor candidates, leadership would result in some relevant peer-reviewed dissemination. </a:t>
            </a:r>
          </a:p>
          <a:p>
            <a:pPr>
              <a:buFont typeface="Arial" panose="020B0604020202020204" pitchFamily="34" charset="0"/>
              <a:buChar char="•"/>
            </a:pPr>
            <a:r>
              <a:rPr lang="en-US" sz="1800" dirty="0">
                <a:effectLst/>
                <a:latin typeface="GeorgiaPro" panose="02040502050405020303" pitchFamily="18" charset="0"/>
              </a:rPr>
              <a:t>Effective evaluation of diversity, equity and inclusion initiatives should demonstrate distinct outcomes. </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5834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7D80-1DAA-0BC5-2694-2E9EF5099F43}"/>
              </a:ext>
            </a:extLst>
          </p:cNvPr>
          <p:cNvSpPr>
            <a:spLocks noGrp="1"/>
          </p:cNvSpPr>
          <p:nvPr>
            <p:ph type="title"/>
          </p:nvPr>
        </p:nvSpPr>
        <p:spPr>
          <a:xfrm>
            <a:off x="525304" y="619181"/>
            <a:ext cx="6928792" cy="1039091"/>
          </a:xfrm>
        </p:spPr>
        <p:txBody>
          <a:bodyPr/>
          <a:lstStyle/>
          <a:p>
            <a:r>
              <a:rPr lang="en-US" dirty="0"/>
              <a:t>Show mastery of your teaching</a:t>
            </a:r>
          </a:p>
        </p:txBody>
      </p:sp>
      <p:sp>
        <p:nvSpPr>
          <p:cNvPr id="5" name="Content Placeholder 4">
            <a:extLst>
              <a:ext uri="{FF2B5EF4-FFF2-40B4-BE49-F238E27FC236}">
                <a16:creationId xmlns:a16="http://schemas.microsoft.com/office/drawing/2014/main" id="{05832686-66EB-C3B7-AA06-2CEFCCA9C76D}"/>
              </a:ext>
            </a:extLst>
          </p:cNvPr>
          <p:cNvSpPr>
            <a:spLocks noGrp="1"/>
          </p:cNvSpPr>
          <p:nvPr>
            <p:ph idx="1"/>
          </p:nvPr>
        </p:nvSpPr>
        <p:spPr>
          <a:xfrm>
            <a:off x="525304" y="1922839"/>
            <a:ext cx="2686526" cy="4169990"/>
          </a:xfrm>
          <a:solidFill>
            <a:schemeClr val="bg1">
              <a:lumMod val="75000"/>
            </a:schemeClr>
          </a:solidFill>
        </p:spPr>
        <p:txBody>
          <a:bodyPr>
            <a:normAutofit/>
          </a:bodyPr>
          <a:lstStyle/>
          <a:p>
            <a:pPr marL="0" indent="0">
              <a:buNone/>
            </a:pPr>
            <a:r>
              <a:rPr lang="en-US" dirty="0">
                <a:solidFill>
                  <a:srgbClr val="404041"/>
                </a:solidFill>
                <a:effectLst/>
              </a:rPr>
              <a:t>My scores are:</a:t>
            </a:r>
          </a:p>
          <a:p>
            <a:r>
              <a:rPr lang="en-US" dirty="0">
                <a:solidFill>
                  <a:srgbClr val="404041"/>
                </a:solidFill>
                <a:effectLst/>
              </a:rPr>
              <a:t>4.5</a:t>
            </a:r>
          </a:p>
          <a:p>
            <a:r>
              <a:rPr lang="en-US" dirty="0">
                <a:solidFill>
                  <a:srgbClr val="404041"/>
                </a:solidFill>
                <a:effectLst/>
              </a:rPr>
              <a:t>4.3</a:t>
            </a:r>
          </a:p>
          <a:p>
            <a:r>
              <a:rPr lang="en-US" dirty="0">
                <a:solidFill>
                  <a:srgbClr val="404041"/>
                </a:solidFill>
                <a:effectLst/>
              </a:rPr>
              <a:t>4.3</a:t>
            </a:r>
          </a:p>
          <a:p>
            <a:r>
              <a:rPr lang="en-US" dirty="0">
                <a:solidFill>
                  <a:srgbClr val="404041"/>
                </a:solidFill>
                <a:effectLst/>
              </a:rPr>
              <a:t>4.8</a:t>
            </a:r>
          </a:p>
          <a:p>
            <a:pPr marL="0" indent="0">
              <a:buNone/>
            </a:pPr>
            <a:r>
              <a:rPr lang="en-US" dirty="0">
                <a:solidFill>
                  <a:srgbClr val="404041"/>
                </a:solidFill>
                <a:effectLst/>
              </a:rPr>
              <a:t>I teach three classes</a:t>
            </a:r>
          </a:p>
          <a:p>
            <a:pPr marL="0" indent="0">
              <a:buNone/>
            </a:pPr>
            <a:r>
              <a:rPr lang="en-US" dirty="0">
                <a:solidFill>
                  <a:srgbClr val="404041"/>
                </a:solidFill>
                <a:effectLst/>
              </a:rPr>
              <a:t>I attend all department meetings</a:t>
            </a:r>
          </a:p>
          <a:p>
            <a:pPr marL="0" indent="0">
              <a:buNone/>
            </a:pPr>
            <a:endParaRPr lang="en-US" dirty="0"/>
          </a:p>
        </p:txBody>
      </p:sp>
      <p:sp>
        <p:nvSpPr>
          <p:cNvPr id="7" name="Content Placeholder 4">
            <a:extLst>
              <a:ext uri="{FF2B5EF4-FFF2-40B4-BE49-F238E27FC236}">
                <a16:creationId xmlns:a16="http://schemas.microsoft.com/office/drawing/2014/main" id="{96B3D474-1BE8-6085-1C29-1F1A0EB63C09}"/>
              </a:ext>
            </a:extLst>
          </p:cNvPr>
          <p:cNvSpPr txBox="1">
            <a:spLocks/>
          </p:cNvSpPr>
          <p:nvPr/>
        </p:nvSpPr>
        <p:spPr>
          <a:xfrm>
            <a:off x="3703320" y="1922839"/>
            <a:ext cx="4915376" cy="4169990"/>
          </a:xfrm>
          <a:prstGeom prst="rect">
            <a:avLst/>
          </a:prstGeom>
          <a:ln>
            <a:solidFill>
              <a:schemeClr val="tx1"/>
            </a:solidFill>
          </a:ln>
        </p:spPr>
        <p:txBody>
          <a:bodyPr vert="horz" lIns="91440" tIns="45720" rIns="91440" bIns="45720" rtlCol="0">
            <a:normAutofit lnSpcReduction="10000"/>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Arial"/>
              <a:buChar char="•"/>
              <a:defRPr sz="1800" kern="1200">
                <a:solidFill>
                  <a:srgbClr val="404041"/>
                </a:solidFill>
                <a:latin typeface="+mn-lt"/>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rgbClr val="404041"/>
                </a:solidFill>
                <a:latin typeface="+mn-lt"/>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mn-lt"/>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mn-lt"/>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I feel that students in my program learn best when they understand WHY they are learning, and to enhance their WHY, I involve them in co-creating ….For example:</a:t>
            </a:r>
          </a:p>
          <a:p>
            <a:pPr marL="0" indent="0">
              <a:buNone/>
            </a:pPr>
            <a:r>
              <a:rPr lang="en-US" dirty="0"/>
              <a:t>In X class my scores and student comments showed some confusion about the real value of group work. Next semester, I started with a brainstorming exercise and….. </a:t>
            </a:r>
          </a:p>
          <a:p>
            <a:pPr marL="0" indent="0">
              <a:buNone/>
            </a:pPr>
            <a:r>
              <a:rPr lang="en-US" dirty="0"/>
              <a:t>For Y class, the first time I taught it I set up three “pulse” points and adjusted the final project design based on those results. Over half of the students went on to apply their project in an independent research class.</a:t>
            </a:r>
          </a:p>
          <a:p>
            <a:pPr marL="0" indent="0">
              <a:buNone/>
            </a:pPr>
            <a:endParaRPr lang="en-US" dirty="0"/>
          </a:p>
          <a:p>
            <a:pPr marL="0" indent="0">
              <a:buNone/>
            </a:pPr>
            <a:endParaRPr lang="en-US" dirty="0"/>
          </a:p>
        </p:txBody>
      </p:sp>
      <p:sp>
        <p:nvSpPr>
          <p:cNvPr id="9" name="Title 1">
            <a:extLst>
              <a:ext uri="{FF2B5EF4-FFF2-40B4-BE49-F238E27FC236}">
                <a16:creationId xmlns:a16="http://schemas.microsoft.com/office/drawing/2014/main" id="{11A1F1A7-F149-9EED-3A7F-64D4078D5FFB}"/>
              </a:ext>
            </a:extLst>
          </p:cNvPr>
          <p:cNvSpPr txBox="1">
            <a:spLocks/>
          </p:cNvSpPr>
          <p:nvPr/>
        </p:nvSpPr>
        <p:spPr>
          <a:xfrm>
            <a:off x="8608031" y="1820317"/>
            <a:ext cx="815429" cy="7593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spc="0">
                <a:solidFill>
                  <a:srgbClr val="404041"/>
                </a:solidFill>
                <a:latin typeface="+mn-lt"/>
                <a:ea typeface="+mj-ea"/>
                <a:cs typeface="Arial"/>
              </a:defRPr>
            </a:lvl1pPr>
          </a:lstStyle>
          <a:p>
            <a:pPr marL="0" indent="0">
              <a:buNone/>
            </a:pPr>
            <a:r>
              <a:rPr lang="en-US" dirty="0"/>
              <a:t>👍</a:t>
            </a:r>
          </a:p>
        </p:txBody>
      </p:sp>
      <p:sp>
        <p:nvSpPr>
          <p:cNvPr id="10" name="Title 1">
            <a:extLst>
              <a:ext uri="{FF2B5EF4-FFF2-40B4-BE49-F238E27FC236}">
                <a16:creationId xmlns:a16="http://schemas.microsoft.com/office/drawing/2014/main" id="{D4125F65-3240-2C83-FDD6-CF25B16E056A}"/>
              </a:ext>
            </a:extLst>
          </p:cNvPr>
          <p:cNvSpPr txBox="1">
            <a:spLocks/>
          </p:cNvSpPr>
          <p:nvPr/>
        </p:nvSpPr>
        <p:spPr>
          <a:xfrm rot="10800000">
            <a:off x="2396401" y="1671288"/>
            <a:ext cx="815429" cy="7593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spc="0">
                <a:solidFill>
                  <a:srgbClr val="404041"/>
                </a:solidFill>
                <a:latin typeface="+mn-lt"/>
                <a:ea typeface="+mj-ea"/>
                <a:cs typeface="Arial"/>
              </a:defRPr>
            </a:lvl1pPr>
          </a:lstStyle>
          <a:p>
            <a:pPr marL="0" indent="0">
              <a:buNone/>
            </a:pPr>
            <a:r>
              <a:rPr lang="en-US" dirty="0"/>
              <a:t>👍</a:t>
            </a:r>
          </a:p>
        </p:txBody>
      </p:sp>
    </p:spTree>
    <p:extLst>
      <p:ext uri="{BB962C8B-B14F-4D97-AF65-F5344CB8AC3E}">
        <p14:creationId xmlns:p14="http://schemas.microsoft.com/office/powerpoint/2010/main" val="339975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dirty="0">
                <a:solidFill>
                  <a:srgbClr val="C00000"/>
                </a:solidFill>
                <a:effectLst/>
                <a:latin typeface="Calibri" panose="020F0502020204030204" pitchFamily="34" charset="0"/>
              </a:rPr>
              <a:t>For Senior Lecturer</a:t>
            </a:r>
            <a:r>
              <a:rPr lang="en-US" dirty="0">
                <a:solidFill>
                  <a:srgbClr val="404041"/>
                </a:solidFill>
                <a:effectLst/>
                <a:latin typeface="Calibri" panose="020F0502020204030204" pitchFamily="34" charset="0"/>
              </a:rPr>
              <a:t>, demonstrate ”excellence” by showing your leadership.</a:t>
            </a:r>
          </a:p>
          <a:p>
            <a:pPr marL="0" indent="0">
              <a:buNone/>
            </a:pPr>
            <a:endParaRPr lang="en-US" dirty="0">
              <a:solidFill>
                <a:srgbClr val="404041"/>
              </a:solidFill>
              <a:effectLst/>
              <a:latin typeface="Calibri" panose="020F0502020204030204" pitchFamily="34" charset="0"/>
            </a:endParaRPr>
          </a:p>
          <a:p>
            <a:pPr marL="0" indent="0">
              <a:buNone/>
            </a:pPr>
            <a:r>
              <a:rPr lang="en-US" dirty="0">
                <a:solidFill>
                  <a:srgbClr val="404041"/>
                </a:solidFill>
                <a:effectLst/>
                <a:latin typeface="Calibri" panose="020F0502020204030204" pitchFamily="34" charset="0"/>
              </a:rPr>
              <a:t>(Remember when you just showed up and taught what you were told to teach? This isn’t that).</a:t>
            </a:r>
          </a:p>
          <a:p>
            <a:pPr marL="0" indent="0">
              <a:buNone/>
            </a:pPr>
            <a:endParaRPr lang="en-US" dirty="0">
              <a:solidFill>
                <a:srgbClr val="404041"/>
              </a:solidFill>
              <a:effectLst/>
              <a:latin typeface="Calibri" panose="020F0502020204030204" pitchFamily="34" charset="0"/>
            </a:endParaRPr>
          </a:p>
          <a:p>
            <a:pPr marL="285750" indent="-285750">
              <a:buFont typeface="Arial" panose="020B0604020202020204" pitchFamily="34" charset="0"/>
              <a:buChar char="•"/>
            </a:pPr>
            <a:r>
              <a:rPr lang="en-US" dirty="0">
                <a:solidFill>
                  <a:srgbClr val="404041"/>
                </a:solidFill>
                <a:effectLst/>
                <a:latin typeface="Calibri" panose="020F0502020204030204" pitchFamily="34" charset="0"/>
              </a:rPr>
              <a:t>New course development</a:t>
            </a:r>
          </a:p>
          <a:p>
            <a:pPr marL="285750" indent="-285750">
              <a:buFont typeface="Arial" panose="020B0604020202020204" pitchFamily="34" charset="0"/>
              <a:buChar char="•"/>
            </a:pPr>
            <a:r>
              <a:rPr lang="en-US" dirty="0">
                <a:solidFill>
                  <a:srgbClr val="404041"/>
                </a:solidFill>
                <a:effectLst/>
                <a:latin typeface="Calibri" panose="020F0502020204030204" pitchFamily="34" charset="0"/>
              </a:rPr>
              <a:t>Course coordination (work with adjuncts, preparing instructional materials)</a:t>
            </a:r>
          </a:p>
          <a:p>
            <a:pPr marL="285750" indent="-285750">
              <a:buFont typeface="Arial" panose="020B0604020202020204" pitchFamily="34" charset="0"/>
              <a:buChar char="•"/>
            </a:pPr>
            <a:r>
              <a:rPr lang="en-US" dirty="0">
                <a:solidFill>
                  <a:srgbClr val="404041"/>
                </a:solidFill>
                <a:effectLst/>
                <a:latin typeface="Calibri" panose="020F0502020204030204" pitchFamily="34" charset="0"/>
              </a:rPr>
              <a:t>Technology/teaching technique expert</a:t>
            </a:r>
          </a:p>
          <a:p>
            <a:pPr marL="285750" indent="-285750">
              <a:buFont typeface="Arial" panose="020B0604020202020204" pitchFamily="34" charset="0"/>
              <a:buChar char="•"/>
            </a:pPr>
            <a:r>
              <a:rPr lang="en-US" dirty="0">
                <a:solidFill>
                  <a:srgbClr val="404041"/>
                </a:solidFill>
                <a:effectLst/>
                <a:latin typeface="Calibri" panose="020F0502020204030204" pitchFamily="34" charset="0"/>
              </a:rPr>
              <a:t>Program design, assessment, and development</a:t>
            </a:r>
          </a:p>
          <a:p>
            <a:pPr marL="285750" indent="-285750">
              <a:buFont typeface="Arial" panose="020B0604020202020204" pitchFamily="34" charset="0"/>
              <a:buChar char="•"/>
            </a:pPr>
            <a:r>
              <a:rPr lang="en-US" dirty="0">
                <a:solidFill>
                  <a:srgbClr val="404041"/>
                </a:solidFill>
                <a:effectLst/>
                <a:latin typeface="Calibri" panose="020F0502020204030204" pitchFamily="34" charset="0"/>
              </a:rPr>
              <a:t>Work on department, school or university committees which deal with student success.</a:t>
            </a:r>
          </a:p>
          <a:p>
            <a:pPr marL="0" indent="0">
              <a:buNone/>
            </a:pPr>
            <a:endParaRPr lang="en-US" dirty="0"/>
          </a:p>
        </p:txBody>
      </p:sp>
    </p:spTree>
    <p:extLst>
      <p:ext uri="{BB962C8B-B14F-4D97-AF65-F5344CB8AC3E}">
        <p14:creationId xmlns:p14="http://schemas.microsoft.com/office/powerpoint/2010/main" val="235843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Dissemination</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dirty="0">
                <a:sym typeface="Wingdings" panose="05000000000000000000" pitchFamily="2" charset="2"/>
              </a:rPr>
              <a:t>For </a:t>
            </a:r>
            <a:r>
              <a:rPr lang="en-US" dirty="0">
                <a:solidFill>
                  <a:srgbClr val="C00000"/>
                </a:solidFill>
                <a:sym typeface="Wingdings" panose="05000000000000000000" pitchFamily="2" charset="2"/>
              </a:rPr>
              <a:t>Teaching Professor</a:t>
            </a:r>
            <a:r>
              <a:rPr lang="en-US" dirty="0">
                <a:sym typeface="Wingdings" panose="05000000000000000000" pitchFamily="2" charset="2"/>
              </a:rPr>
              <a:t>, demonstrate ”excellence” through dissemination.</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Dissemination:  shared with an audience outside of your department/daily work</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Peer-reviewed:  someone besides YOU decides it is worth-while!</a:t>
            </a:r>
          </a:p>
          <a:p>
            <a:pPr marL="0" indent="0">
              <a:buNone/>
            </a:pPr>
            <a:endParaRPr lang="en-US" dirty="0"/>
          </a:p>
        </p:txBody>
      </p:sp>
    </p:spTree>
    <p:extLst>
      <p:ext uri="{BB962C8B-B14F-4D97-AF65-F5344CB8AC3E}">
        <p14:creationId xmlns:p14="http://schemas.microsoft.com/office/powerpoint/2010/main" val="249077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123" y="404446"/>
            <a:ext cx="2171700" cy="646331"/>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Teacher A has GREAT IDEA</a:t>
            </a:r>
          </a:p>
        </p:txBody>
      </p:sp>
      <p:sp>
        <p:nvSpPr>
          <p:cNvPr id="6" name="Down Arrow 5"/>
          <p:cNvSpPr/>
          <p:nvPr/>
        </p:nvSpPr>
        <p:spPr>
          <a:xfrm>
            <a:off x="1582615" y="1213338"/>
            <a:ext cx="263770" cy="145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5123" y="2835423"/>
            <a:ext cx="230495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students</a:t>
            </a:r>
          </a:p>
          <a:p>
            <a:pPr algn="ctr"/>
            <a:r>
              <a:rPr lang="en-US" dirty="0"/>
              <a:t>Yay!</a:t>
            </a:r>
          </a:p>
        </p:txBody>
      </p:sp>
      <p:sp>
        <p:nvSpPr>
          <p:cNvPr id="8" name="TextBox 7"/>
          <p:cNvSpPr txBox="1"/>
          <p:nvPr/>
        </p:nvSpPr>
        <p:spPr>
          <a:xfrm>
            <a:off x="3657601" y="2088078"/>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Teacher B</a:t>
            </a:r>
          </a:p>
          <a:p>
            <a:pPr algn="ctr"/>
            <a:r>
              <a:rPr lang="en-US" dirty="0"/>
              <a:t>Implements </a:t>
            </a:r>
          </a:p>
        </p:txBody>
      </p:sp>
      <p:sp>
        <p:nvSpPr>
          <p:cNvPr id="9" name="Down Arrow 8"/>
          <p:cNvSpPr/>
          <p:nvPr/>
        </p:nvSpPr>
        <p:spPr>
          <a:xfrm>
            <a:off x="5016011" y="2825262"/>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4143737" y="4782235"/>
            <a:ext cx="172073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students</a:t>
            </a:r>
          </a:p>
          <a:p>
            <a:pPr algn="ctr"/>
            <a:r>
              <a:rPr lang="en-US" dirty="0"/>
              <a:t>Yay!</a:t>
            </a:r>
          </a:p>
        </p:txBody>
      </p:sp>
      <p:sp>
        <p:nvSpPr>
          <p:cNvPr id="2" name="Right Arrow 1"/>
          <p:cNvSpPr/>
          <p:nvPr/>
        </p:nvSpPr>
        <p:spPr>
          <a:xfrm>
            <a:off x="2980592" y="553915"/>
            <a:ext cx="2299189" cy="3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00700" y="290146"/>
            <a:ext cx="3169626" cy="9528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Disseminates idea through conferences or publications (or leadership)</a:t>
            </a:r>
          </a:p>
        </p:txBody>
      </p:sp>
      <p:sp>
        <p:nvSpPr>
          <p:cNvPr id="11" name="TextBox 10"/>
          <p:cNvSpPr txBox="1"/>
          <p:nvPr/>
        </p:nvSpPr>
        <p:spPr>
          <a:xfrm>
            <a:off x="5460023" y="2899900"/>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Teacher C</a:t>
            </a:r>
          </a:p>
          <a:p>
            <a:pPr algn="ctr"/>
            <a:r>
              <a:rPr lang="en-US" dirty="0"/>
              <a:t>Implements </a:t>
            </a:r>
          </a:p>
        </p:txBody>
      </p:sp>
      <p:sp>
        <p:nvSpPr>
          <p:cNvPr id="12" name="TextBox 11"/>
          <p:cNvSpPr txBox="1"/>
          <p:nvPr/>
        </p:nvSpPr>
        <p:spPr>
          <a:xfrm>
            <a:off x="6563457" y="3815999"/>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Teacher D</a:t>
            </a:r>
          </a:p>
          <a:p>
            <a:pPr algn="ctr"/>
            <a:r>
              <a:rPr lang="en-US" dirty="0"/>
              <a:t>Implements </a:t>
            </a:r>
          </a:p>
        </p:txBody>
      </p:sp>
      <p:sp>
        <p:nvSpPr>
          <p:cNvPr id="13" name="Down Arrow 12"/>
          <p:cNvSpPr/>
          <p:nvPr/>
        </p:nvSpPr>
        <p:spPr>
          <a:xfrm>
            <a:off x="6154615" y="3645877"/>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6576646" y="4520615"/>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p:cNvSpPr txBox="1"/>
          <p:nvPr/>
        </p:nvSpPr>
        <p:spPr>
          <a:xfrm>
            <a:off x="993532" y="4591873"/>
            <a:ext cx="2831123" cy="1200329"/>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Teacher A = EXCELLENCE</a:t>
            </a:r>
          </a:p>
          <a:p>
            <a:endParaRPr lang="en-US" dirty="0"/>
          </a:p>
          <a:p>
            <a:r>
              <a:rPr lang="en-US" dirty="0"/>
              <a:t>IMPACT = much broader</a:t>
            </a:r>
          </a:p>
        </p:txBody>
      </p:sp>
      <p:cxnSp>
        <p:nvCxnSpPr>
          <p:cNvPr id="16" name="Straight Arrow Connector 15"/>
          <p:cNvCxnSpPr/>
          <p:nvPr/>
        </p:nvCxnSpPr>
        <p:spPr>
          <a:xfrm flipH="1">
            <a:off x="5279781" y="1301262"/>
            <a:ext cx="1019906" cy="786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673362" y="1301262"/>
            <a:ext cx="35169" cy="159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754815" y="1213476"/>
            <a:ext cx="395654" cy="2602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937131" y="5753375"/>
            <a:ext cx="220686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Teachers B, C, D</a:t>
            </a:r>
          </a:p>
          <a:p>
            <a:pPr algn="ctr"/>
            <a:r>
              <a:rPr lang="en-US" i="1" dirty="0"/>
              <a:t>Satisfactory</a:t>
            </a:r>
          </a:p>
        </p:txBody>
      </p:sp>
    </p:spTree>
    <p:extLst>
      <p:ext uri="{BB962C8B-B14F-4D97-AF65-F5344CB8AC3E}">
        <p14:creationId xmlns:p14="http://schemas.microsoft.com/office/powerpoint/2010/main" val="337978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1F0F-E11F-41A2-22A2-5AC21AAEF3DA}"/>
              </a:ext>
            </a:extLst>
          </p:cNvPr>
          <p:cNvSpPr>
            <a:spLocks noGrp="1"/>
          </p:cNvSpPr>
          <p:nvPr>
            <p:ph type="title"/>
          </p:nvPr>
        </p:nvSpPr>
        <p:spPr>
          <a:xfrm>
            <a:off x="506693" y="3416047"/>
            <a:ext cx="8379123" cy="1500197"/>
          </a:xfrm>
        </p:spPr>
        <p:txBody>
          <a:bodyPr/>
          <a:lstStyle/>
          <a:p>
            <a:r>
              <a:rPr lang="en-US" sz="3600" dirty="0"/>
              <a:t>Rachel Applegate,</a:t>
            </a:r>
            <a:br>
              <a:rPr lang="en-US" sz="3600" dirty="0"/>
            </a:br>
            <a:r>
              <a:rPr lang="en-US" sz="3600" dirty="0"/>
              <a:t>Assistant Vice Chancellor for Faculty Affairs</a:t>
            </a:r>
          </a:p>
        </p:txBody>
      </p:sp>
      <p:sp>
        <p:nvSpPr>
          <p:cNvPr id="3" name="Text Placeholder 2">
            <a:extLst>
              <a:ext uri="{FF2B5EF4-FFF2-40B4-BE49-F238E27FC236}">
                <a16:creationId xmlns:a16="http://schemas.microsoft.com/office/drawing/2014/main" id="{E52484ED-9F9E-1C0F-4267-DA05D5285416}"/>
              </a:ext>
            </a:extLst>
          </p:cNvPr>
          <p:cNvSpPr>
            <a:spLocks noGrp="1"/>
          </p:cNvSpPr>
          <p:nvPr>
            <p:ph type="body" sz="quarter" idx="10"/>
          </p:nvPr>
        </p:nvSpPr>
        <p:spPr/>
        <p:txBody>
          <a:bodyPr/>
          <a:lstStyle/>
          <a:p>
            <a:r>
              <a:rPr lang="en-US" dirty="0"/>
              <a:t>Special thanks to </a:t>
            </a:r>
          </a:p>
        </p:txBody>
      </p:sp>
    </p:spTree>
    <p:extLst>
      <p:ext uri="{BB962C8B-B14F-4D97-AF65-F5344CB8AC3E}">
        <p14:creationId xmlns:p14="http://schemas.microsoft.com/office/powerpoint/2010/main" val="423048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BentonSans Regular"/>
              </a:rPr>
              <a:t>Potential dissemination venues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latin typeface="BentonSans Regular"/>
              </a:rPr>
              <a:t>IU or IUPUI conferences on teaching</a:t>
            </a:r>
          </a:p>
          <a:p>
            <a:pPr marL="285750" indent="-285750">
              <a:buFont typeface="Arial" panose="020B0604020202020204" pitchFamily="34" charset="0"/>
              <a:buChar char="•"/>
            </a:pPr>
            <a:r>
              <a:rPr lang="en-US" dirty="0">
                <a:latin typeface="BentonSans Regular"/>
              </a:rPr>
              <a:t>State associations relevant to your field</a:t>
            </a:r>
          </a:p>
          <a:p>
            <a:pPr marL="285750" indent="-285750">
              <a:buFont typeface="Arial" panose="020B0604020202020204" pitchFamily="34" charset="0"/>
              <a:buChar char="•"/>
            </a:pPr>
            <a:r>
              <a:rPr lang="en-US" dirty="0">
                <a:latin typeface="BentonSans Regular"/>
              </a:rPr>
              <a:t>National associations devoted to teaching in your field</a:t>
            </a:r>
          </a:p>
          <a:p>
            <a:pPr marL="285750" indent="-285750">
              <a:buFont typeface="Arial" panose="020B0604020202020204" pitchFamily="34" charset="0"/>
              <a:buChar char="•"/>
            </a:pPr>
            <a:r>
              <a:rPr lang="en-US" dirty="0">
                <a:latin typeface="BentonSans Regular"/>
              </a:rPr>
              <a:t>Sites that provide peer-reviewed teaching materials:</a:t>
            </a:r>
          </a:p>
          <a:p>
            <a:pPr marL="685800" lvl="1">
              <a:buFont typeface="Arial" panose="020B0604020202020204" pitchFamily="34" charset="0"/>
              <a:buChar char="•"/>
            </a:pPr>
            <a:r>
              <a:rPr lang="en-US" dirty="0">
                <a:latin typeface="BentonSans Regular"/>
                <a:hlinkClick r:id="rId3"/>
              </a:rPr>
              <a:t>Digital Teaching Repository </a:t>
            </a:r>
            <a:r>
              <a:rPr lang="en-US" dirty="0">
                <a:latin typeface="BentonSans Regular"/>
              </a:rPr>
              <a:t>(IUPUI Faculty Crossing)</a:t>
            </a:r>
          </a:p>
          <a:p>
            <a:pPr marL="685800" lvl="1">
              <a:buFont typeface="Arial" panose="020B0604020202020204" pitchFamily="34" charset="0"/>
              <a:buChar char="•"/>
            </a:pPr>
            <a:r>
              <a:rPr lang="en-US" dirty="0">
                <a:latin typeface="BentonSans Regular"/>
                <a:hlinkClick r:id="rId4"/>
              </a:rPr>
              <a:t>Quality Matters </a:t>
            </a:r>
            <a:r>
              <a:rPr lang="en-US" dirty="0">
                <a:latin typeface="BentonSans Regular"/>
              </a:rPr>
              <a:t>(CTL)</a:t>
            </a:r>
          </a:p>
          <a:p>
            <a:pPr marL="685800" lvl="1">
              <a:buFont typeface="Arial" panose="020B0604020202020204" pitchFamily="34" charset="0"/>
              <a:buChar char="•"/>
            </a:pPr>
            <a:r>
              <a:rPr lang="en-US" dirty="0">
                <a:latin typeface="BentonSans Regular"/>
              </a:rPr>
              <a:t>Different disciplines</a:t>
            </a:r>
          </a:p>
          <a:p>
            <a:pPr marL="0" indent="0">
              <a:buNone/>
            </a:pPr>
            <a:r>
              <a:rPr lang="en-US" i="1" dirty="0">
                <a:latin typeface="BentonSans Regular"/>
              </a:rPr>
              <a:t>A conference is peer-reviewed when EITHER you have to apply to take part, OR your paper is peer-reviewed afterwards</a:t>
            </a:r>
          </a:p>
          <a:p>
            <a:pPr marL="0" indent="0">
              <a:buNone/>
            </a:pPr>
            <a:endParaRPr lang="en-US" i="1" dirty="0">
              <a:latin typeface="BentonSans Regular"/>
            </a:endParaRPr>
          </a:p>
          <a:p>
            <a:pPr marL="285750" indent="-285750">
              <a:buFont typeface="Arial" panose="020B0604020202020204" pitchFamily="34" charset="0"/>
              <a:buChar char="•"/>
            </a:pPr>
            <a:r>
              <a:rPr lang="en-US" dirty="0">
                <a:latin typeface="BentonSans Regular"/>
              </a:rPr>
              <a:t>Journals on teaching </a:t>
            </a:r>
          </a:p>
        </p:txBody>
      </p:sp>
    </p:spTree>
    <p:extLst>
      <p:ext uri="{BB962C8B-B14F-4D97-AF65-F5344CB8AC3E}">
        <p14:creationId xmlns:p14="http://schemas.microsoft.com/office/powerpoint/2010/main" val="373561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Navigating the process</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554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2ECF-E8E5-50E0-F005-8270EED067BF}"/>
              </a:ext>
            </a:extLst>
          </p:cNvPr>
          <p:cNvSpPr>
            <a:spLocks noGrp="1"/>
          </p:cNvSpPr>
          <p:nvPr>
            <p:ph type="ctrTitle"/>
          </p:nvPr>
        </p:nvSpPr>
        <p:spPr/>
        <p:txBody>
          <a:bodyPr/>
          <a:lstStyle/>
          <a:p>
            <a:r>
              <a:rPr lang="en-US" dirty="0"/>
              <a:t>Dossier = 50 pgs. (43 + Statement(s))</a:t>
            </a:r>
          </a:p>
        </p:txBody>
      </p:sp>
      <p:sp>
        <p:nvSpPr>
          <p:cNvPr id="3" name="Text Placeholder 2">
            <a:extLst>
              <a:ext uri="{FF2B5EF4-FFF2-40B4-BE49-F238E27FC236}">
                <a16:creationId xmlns:a16="http://schemas.microsoft.com/office/drawing/2014/main" id="{E2BA8109-6B50-221F-812A-28871591EBEF}"/>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F8501DA3-4EDE-8D96-17FF-18D8DC81A5C3}"/>
              </a:ext>
            </a:extLst>
          </p:cNvPr>
          <p:cNvSpPr>
            <a:spLocks noGrp="1"/>
          </p:cNvSpPr>
          <p:nvPr>
            <p:ph idx="1"/>
          </p:nvPr>
        </p:nvSpPr>
        <p:spPr/>
        <p:txBody>
          <a:bodyPr/>
          <a:lstStyle/>
          <a:p>
            <a:pPr marL="0" indent="0">
              <a:buNone/>
            </a:pPr>
            <a:r>
              <a:rPr lang="en-US" dirty="0">
                <a:solidFill>
                  <a:srgbClr val="404041"/>
                </a:solidFill>
                <a:effectLst/>
                <a:latin typeface="Calibri" panose="020F0502020204030204" pitchFamily="34" charset="0"/>
              </a:rPr>
              <a:t>Goal: </a:t>
            </a:r>
            <a:r>
              <a:rPr lang="en-US" b="1" dirty="0">
                <a:solidFill>
                  <a:srgbClr val="404041"/>
                </a:solidFill>
                <a:effectLst/>
                <a:latin typeface="Calibri" panose="020F0502020204030204" pitchFamily="34" charset="0"/>
              </a:rPr>
              <a:t>substantiate</a:t>
            </a:r>
            <a:r>
              <a:rPr lang="en-US" dirty="0">
                <a:solidFill>
                  <a:srgbClr val="404041"/>
                </a:solidFill>
                <a:effectLst/>
                <a:latin typeface="Calibri" panose="020F0502020204030204" pitchFamily="34" charset="0"/>
              </a:rPr>
              <a:t> and </a:t>
            </a:r>
            <a:r>
              <a:rPr lang="en-US" b="1" dirty="0">
                <a:solidFill>
                  <a:srgbClr val="404041"/>
                </a:solidFill>
                <a:effectLst/>
                <a:latin typeface="Calibri" panose="020F0502020204030204" pitchFamily="34" charset="0"/>
              </a:rPr>
              <a:t>explain</a:t>
            </a:r>
            <a:r>
              <a:rPr lang="en-US" dirty="0">
                <a:solidFill>
                  <a:srgbClr val="404041"/>
                </a:solidFill>
                <a:effectLst/>
                <a:latin typeface="Calibri" panose="020F0502020204030204" pitchFamily="34" charset="0"/>
              </a:rPr>
              <a:t> your CV and candidate statement</a:t>
            </a:r>
          </a:p>
          <a:p>
            <a:pPr marL="0" indent="0">
              <a:buNone/>
            </a:pPr>
            <a:endParaRPr lang="en-US" dirty="0">
              <a:solidFill>
                <a:srgbClr val="404041"/>
              </a:solidFill>
              <a:effectLst/>
              <a:latin typeface="Calibri" panose="020F0502020204030204" pitchFamily="34" charset="0"/>
            </a:endParaRPr>
          </a:p>
          <a:p>
            <a:pPr marL="0" indent="0">
              <a:buNone/>
            </a:pPr>
            <a:r>
              <a:rPr lang="en-US" b="1" dirty="0">
                <a:solidFill>
                  <a:srgbClr val="404041"/>
                </a:solidFill>
                <a:effectLst/>
                <a:latin typeface="Calibri" panose="020F0502020204030204" pitchFamily="34" charset="0"/>
              </a:rPr>
              <a:t>Substantiate</a:t>
            </a:r>
            <a:r>
              <a:rPr lang="en-US" dirty="0">
                <a:solidFill>
                  <a:srgbClr val="404041"/>
                </a:solidFill>
                <a:effectLst/>
                <a:latin typeface="Calibri" panose="020F0502020204030204" pitchFamily="34" charset="0"/>
              </a:rPr>
              <a:t>:</a:t>
            </a:r>
          </a:p>
          <a:p>
            <a:pPr marL="0" indent="0">
              <a:buNone/>
            </a:pPr>
            <a:r>
              <a:rPr lang="en-US" dirty="0">
                <a:solidFill>
                  <a:srgbClr val="404041"/>
                </a:solidFill>
                <a:effectLst/>
                <a:latin typeface="Calibri" panose="020F0502020204030204" pitchFamily="34" charset="0"/>
              </a:rPr>
              <a:t>	Copies of award letters, grant proposals, and curricular materials</a:t>
            </a:r>
          </a:p>
          <a:p>
            <a:pPr marL="0" indent="0">
              <a:buNone/>
            </a:pPr>
            <a:endParaRPr lang="en-US" dirty="0">
              <a:solidFill>
                <a:srgbClr val="404041"/>
              </a:solidFill>
              <a:effectLst/>
              <a:latin typeface="Calibri" panose="020F0502020204030204" pitchFamily="34" charset="0"/>
            </a:endParaRPr>
          </a:p>
          <a:p>
            <a:pPr marL="0" indent="0">
              <a:buNone/>
            </a:pPr>
            <a:r>
              <a:rPr lang="en-US" b="1" dirty="0">
                <a:solidFill>
                  <a:srgbClr val="404041"/>
                </a:solidFill>
                <a:effectLst/>
                <a:latin typeface="Calibri" panose="020F0502020204030204" pitchFamily="34" charset="0"/>
              </a:rPr>
              <a:t>Explain</a:t>
            </a:r>
            <a:r>
              <a:rPr lang="en-US" dirty="0">
                <a:solidFill>
                  <a:srgbClr val="404041"/>
                </a:solidFill>
                <a:effectLst/>
                <a:latin typeface="Calibri" panose="020F0502020204030204" pitchFamily="34" charset="0"/>
              </a:rPr>
              <a:t>:</a:t>
            </a:r>
          </a:p>
          <a:p>
            <a:pPr marL="0" indent="0">
              <a:buNone/>
            </a:pPr>
            <a:r>
              <a:rPr lang="en-US" dirty="0">
                <a:solidFill>
                  <a:srgbClr val="404041"/>
                </a:solidFill>
                <a:effectLst/>
                <a:latin typeface="Calibri" panose="020F0502020204030204" pitchFamily="34" charset="0"/>
              </a:rPr>
              <a:t>	Give details about course load, roles on committees, goals and future plans</a:t>
            </a:r>
          </a:p>
          <a:p>
            <a:pPr marL="0" indent="0">
              <a:buNone/>
            </a:pPr>
            <a:endParaRPr lang="en-US" dirty="0">
              <a:solidFill>
                <a:srgbClr val="404041"/>
              </a:solidFill>
              <a:effectLst/>
              <a:latin typeface="Calibri" panose="020F0502020204030204" pitchFamily="34" charset="0"/>
            </a:endParaRPr>
          </a:p>
          <a:p>
            <a:pPr marL="0" indent="0">
              <a:buNone/>
            </a:pPr>
            <a:r>
              <a:rPr lang="en-US" dirty="0">
                <a:solidFill>
                  <a:srgbClr val="404041"/>
                </a:solidFill>
                <a:effectLst/>
                <a:latin typeface="Calibri" panose="020F0502020204030204" pitchFamily="34" charset="0"/>
              </a:rPr>
              <a:t>RAW vs. SUMMARIZED: </a:t>
            </a:r>
          </a:p>
          <a:p>
            <a:pPr marL="0" indent="0">
              <a:buNone/>
            </a:pPr>
            <a:r>
              <a:rPr lang="en-US" dirty="0">
                <a:solidFill>
                  <a:srgbClr val="404041"/>
                </a:solidFill>
                <a:effectLst/>
                <a:latin typeface="Calibri" panose="020F0502020204030204" pitchFamily="34" charset="0"/>
              </a:rPr>
              <a:t>	First: put the most important materials in the regular dossier up to 50 pages.</a:t>
            </a:r>
          </a:p>
          <a:p>
            <a:pPr marL="0" indent="0">
              <a:buNone/>
            </a:pPr>
            <a:r>
              <a:rPr lang="en-US" dirty="0">
                <a:solidFill>
                  <a:srgbClr val="404041"/>
                </a:solidFill>
                <a:effectLst/>
                <a:latin typeface="Calibri" panose="020F0502020204030204" pitchFamily="34" charset="0"/>
              </a:rPr>
              <a:t>	Then everything else goes into the appendices. </a:t>
            </a:r>
          </a:p>
          <a:p>
            <a:pPr marL="0" indent="0">
              <a:buNone/>
            </a:pPr>
            <a:endParaRPr lang="en-US" dirty="0"/>
          </a:p>
        </p:txBody>
      </p:sp>
    </p:spTree>
    <p:extLst>
      <p:ext uri="{BB962C8B-B14F-4D97-AF65-F5344CB8AC3E}">
        <p14:creationId xmlns:p14="http://schemas.microsoft.com/office/powerpoint/2010/main" val="143619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667" y="154041"/>
            <a:ext cx="8004391" cy="638906"/>
          </a:xfrm>
        </p:spPr>
        <p:txBody>
          <a:bodyPr/>
          <a:lstStyle/>
          <a:p>
            <a:r>
              <a:rPr lang="en-US" dirty="0"/>
              <a:t>Dossier structure</a:t>
            </a:r>
          </a:p>
        </p:txBody>
      </p:sp>
      <p:sp>
        <p:nvSpPr>
          <p:cNvPr id="3" name="Text Placeholder 2"/>
          <p:cNvSpPr>
            <a:spLocks noGrp="1"/>
          </p:cNvSpPr>
          <p:nvPr>
            <p:ph type="body" sz="quarter" idx="10"/>
          </p:nvPr>
        </p:nvSpPr>
        <p:spPr/>
        <p:txBody>
          <a:bodyPr/>
          <a:lstStyle/>
          <a:p>
            <a:r>
              <a:rPr lang="en-US" dirty="0"/>
              <a:t>All these are listed in the P&amp;T Guidelines</a:t>
            </a:r>
          </a:p>
        </p:txBody>
      </p:sp>
      <p:sp>
        <p:nvSpPr>
          <p:cNvPr id="4" name="Content Placeholder 3"/>
          <p:cNvSpPr>
            <a:spLocks noGrp="1"/>
          </p:cNvSpPr>
          <p:nvPr>
            <p:ph idx="1"/>
          </p:nvPr>
        </p:nvSpPr>
        <p:spPr>
          <a:xfrm>
            <a:off x="518824" y="1838960"/>
            <a:ext cx="2630776" cy="4257040"/>
          </a:xfrm>
        </p:spPr>
        <p:txBody>
          <a:bodyPr/>
          <a:lstStyle/>
          <a:p>
            <a:pPr marL="0" indent="0">
              <a:buNone/>
            </a:pPr>
            <a:r>
              <a:rPr lang="en-US" dirty="0"/>
              <a:t>E-dossier folders:</a:t>
            </a:r>
          </a:p>
          <a:p>
            <a:pPr marL="0"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18824" y="2394267"/>
            <a:ext cx="2371725" cy="2943225"/>
          </a:xfrm>
          <a:prstGeom prst="rect">
            <a:avLst/>
          </a:prstGeom>
        </p:spPr>
      </p:pic>
      <p:sp>
        <p:nvSpPr>
          <p:cNvPr id="6" name="TextBox 5"/>
          <p:cNvSpPr txBox="1"/>
          <p:nvPr/>
        </p:nvSpPr>
        <p:spPr>
          <a:xfrm>
            <a:off x="3939250" y="876156"/>
            <a:ext cx="4815840" cy="5478423"/>
          </a:xfrm>
          <a:prstGeom prst="rect">
            <a:avLst/>
          </a:prstGeom>
          <a:noFill/>
        </p:spPr>
        <p:txBody>
          <a:bodyPr wrap="square" rtlCol="0">
            <a:spAutoFit/>
          </a:bodyPr>
          <a:lstStyle/>
          <a:p>
            <a:pPr lvl="0"/>
            <a:r>
              <a:rPr lang="en-US" sz="1600" dirty="0"/>
              <a:t>Teaching Statement (if applicable) </a:t>
            </a:r>
            <a:r>
              <a:rPr lang="en-US" sz="1600" dirty="0">
                <a:sym typeface="Wingdings" panose="05000000000000000000" pitchFamily="2" charset="2"/>
              </a:rPr>
              <a:t></a:t>
            </a:r>
            <a:r>
              <a:rPr lang="en-US" sz="1400" i="1" dirty="0"/>
              <a:t>only if using a 5-page candidate statement</a:t>
            </a:r>
          </a:p>
          <a:p>
            <a:pPr lvl="0"/>
            <a:r>
              <a:rPr lang="en-US" sz="1600" dirty="0"/>
              <a:t>Teaching load and goals</a:t>
            </a:r>
          </a:p>
          <a:p>
            <a:pPr lvl="0"/>
            <a:r>
              <a:rPr lang="en-US" sz="1600" dirty="0"/>
              <a:t>Peer review of teaching (aggregated)</a:t>
            </a:r>
          </a:p>
          <a:p>
            <a:pPr lvl="0"/>
            <a:r>
              <a:rPr lang="en-US" sz="1600" dirty="0"/>
              <a:t>Student evaluation of teaching (aggregate)</a:t>
            </a:r>
          </a:p>
          <a:p>
            <a:pPr lvl="0"/>
            <a:r>
              <a:rPr lang="en-US" sz="1600" dirty="0"/>
              <a:t>Disseminated scholarship on teaching and learning</a:t>
            </a:r>
          </a:p>
          <a:p>
            <a:pPr lvl="0"/>
            <a:r>
              <a:rPr lang="en-US" sz="1600" dirty="0"/>
              <a:t>Impact of instruction on student learning outcomes</a:t>
            </a:r>
          </a:p>
          <a:p>
            <a:pPr lvl="0"/>
            <a:r>
              <a:rPr lang="en-US" sz="1600" dirty="0"/>
              <a:t>Course, curricular, and professional development</a:t>
            </a:r>
          </a:p>
          <a:p>
            <a:pPr lvl="0"/>
            <a:r>
              <a:rPr lang="en-US" sz="1600" dirty="0"/>
              <a:t>Teaching recognition – grants, awards, honors, fellowships</a:t>
            </a:r>
          </a:p>
          <a:p>
            <a:pPr lvl="0"/>
            <a:endParaRPr lang="en-US" sz="1600" dirty="0"/>
          </a:p>
          <a:p>
            <a:pPr lvl="0"/>
            <a:r>
              <a:rPr lang="en-US" sz="1600" dirty="0"/>
              <a:t>Appendix:  Teaching publications</a:t>
            </a:r>
          </a:p>
          <a:p>
            <a:pPr lvl="0"/>
            <a:r>
              <a:rPr lang="en-US" sz="1600" dirty="0"/>
              <a:t>Appendix:  Sample of course materials</a:t>
            </a:r>
          </a:p>
          <a:p>
            <a:pPr lvl="0"/>
            <a:r>
              <a:rPr lang="en-US" sz="1600" dirty="0"/>
              <a:t>Appendix:  Student course evaluations</a:t>
            </a:r>
          </a:p>
          <a:p>
            <a:pPr lvl="0"/>
            <a:r>
              <a:rPr lang="en-US" sz="1600" dirty="0"/>
              <a:t>Appendix:  Peer evaluations</a:t>
            </a:r>
          </a:p>
          <a:p>
            <a:pPr lvl="0"/>
            <a:r>
              <a:rPr lang="en-US" sz="1600" dirty="0"/>
              <a:t>Appendix:  Unsolicited letters from former students</a:t>
            </a:r>
          </a:p>
          <a:p>
            <a:pPr lvl="0"/>
            <a:r>
              <a:rPr lang="en-US" sz="1600" dirty="0"/>
              <a:t>Appendix:  Additional Evidence</a:t>
            </a:r>
          </a:p>
          <a:p>
            <a:pPr lvl="0"/>
            <a:r>
              <a:rPr lang="en-US" sz="1600" dirty="0"/>
              <a:t>Appendix:  Candidate Solicited Letters</a:t>
            </a:r>
          </a:p>
          <a:p>
            <a:endParaRPr lang="en-US" sz="1600" dirty="0"/>
          </a:p>
        </p:txBody>
      </p:sp>
    </p:spTree>
    <p:extLst>
      <p:ext uri="{BB962C8B-B14F-4D97-AF65-F5344CB8AC3E}">
        <p14:creationId xmlns:p14="http://schemas.microsoft.com/office/powerpoint/2010/main" val="87491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1012095"/>
            <a:ext cx="8004391" cy="638906"/>
          </a:xfrm>
        </p:spPr>
        <p:txBody>
          <a:bodyPr anchor="ctr">
            <a:normAutofit/>
          </a:bodyPr>
          <a:lstStyle/>
          <a:p>
            <a:r>
              <a:rPr lang="en-US" dirty="0"/>
              <a:t>Mandatory documentation</a:t>
            </a:r>
          </a:p>
        </p:txBody>
      </p:sp>
      <p:sp>
        <p:nvSpPr>
          <p:cNvPr id="10" name="Text Placeholder 2">
            <a:extLst>
              <a:ext uri="{FF2B5EF4-FFF2-40B4-BE49-F238E27FC236}">
                <a16:creationId xmlns:a16="http://schemas.microsoft.com/office/drawing/2014/main" id="{5A834973-BCB2-12BF-9CC7-C4092BACED53}"/>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6" name="Content Placeholder 3">
            <a:extLst>
              <a:ext uri="{FF2B5EF4-FFF2-40B4-BE49-F238E27FC236}">
                <a16:creationId xmlns:a16="http://schemas.microsoft.com/office/drawing/2014/main" id="{6FFFCB77-693F-48DB-22E5-A1C7A9DAED91}"/>
              </a:ext>
            </a:extLst>
          </p:cNvPr>
          <p:cNvGraphicFramePr>
            <a:graphicFrameLocks noGrp="1"/>
          </p:cNvGraphicFramePr>
          <p:nvPr>
            <p:ph idx="1"/>
            <p:extLst>
              <p:ext uri="{D42A27DB-BD31-4B8C-83A1-F6EECF244321}">
                <p14:modId xmlns:p14="http://schemas.microsoft.com/office/powerpoint/2010/main" val="1435487912"/>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51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External review</a:t>
            </a:r>
          </a:p>
        </p:txBody>
      </p:sp>
      <p:sp>
        <p:nvSpPr>
          <p:cNvPr id="6" name="Text Placeholder 5"/>
          <p:cNvSpPr>
            <a:spLocks noGrp="1"/>
          </p:cNvSpPr>
          <p:nvPr>
            <p:ph type="body" sz="quarter" idx="10"/>
          </p:nvPr>
        </p:nvSpPr>
        <p:spPr>
          <a:xfrm>
            <a:off x="5190706" y="237250"/>
            <a:ext cx="3700462" cy="1312150"/>
          </a:xfrm>
          <a:solidFill>
            <a:srgbClr val="C00000"/>
          </a:solidFill>
        </p:spPr>
        <p:txBody>
          <a:bodyPr/>
          <a:lstStyle/>
          <a:p>
            <a:r>
              <a:rPr lang="en-US" sz="1600" dirty="0">
                <a:solidFill>
                  <a:schemeClr val="bg1"/>
                </a:solidFill>
                <a:effectLst/>
                <a:latin typeface="Calibri" panose="020F0502020204030204" pitchFamily="34" charset="0"/>
              </a:rPr>
              <a:t>Find out what your dept or school sends to external reviewers for lecturer types.</a:t>
            </a:r>
          </a:p>
          <a:p>
            <a:r>
              <a:rPr lang="en-US" sz="1600" dirty="0">
                <a:solidFill>
                  <a:schemeClr val="bg1"/>
                </a:solidFill>
                <a:effectLst/>
                <a:latin typeface="Calibri" panose="020F0502020204030204" pitchFamily="34" charset="0"/>
              </a:rPr>
              <a:t>You are NOT responsible for finding reviewers!</a:t>
            </a:r>
          </a:p>
        </p:txBody>
      </p:sp>
      <p:sp>
        <p:nvSpPr>
          <p:cNvPr id="5" name="Content Placeholder 4"/>
          <p:cNvSpPr>
            <a:spLocks noGrp="1"/>
          </p:cNvSpPr>
          <p:nvPr>
            <p:ph idx="1"/>
          </p:nvPr>
        </p:nvSpPr>
        <p:spPr>
          <a:xfrm>
            <a:off x="518824" y="1976198"/>
            <a:ext cx="3646776" cy="4119802"/>
          </a:xfrm>
        </p:spPr>
        <p:txBody>
          <a:bodyPr>
            <a:normAutofit fontScale="92500"/>
          </a:bodyPr>
          <a:lstStyle/>
          <a:p>
            <a:pPr marL="0" indent="0">
              <a:buNone/>
            </a:pPr>
            <a:r>
              <a:rPr lang="en-US" b="1" dirty="0">
                <a:solidFill>
                  <a:srgbClr val="C00000"/>
                </a:solidFill>
              </a:rPr>
              <a:t>Organized by chair</a:t>
            </a:r>
          </a:p>
          <a:p>
            <a:pPr marL="0" indent="0">
              <a:buNone/>
            </a:pPr>
            <a:endParaRPr lang="en-US" b="1" dirty="0"/>
          </a:p>
          <a:p>
            <a:pPr marL="0" indent="0">
              <a:buNone/>
            </a:pPr>
            <a:r>
              <a:rPr lang="en-US" dirty="0"/>
              <a:t>For senior lecturer candidates: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External to the unit</a:t>
            </a:r>
          </a:p>
          <a:p>
            <a:pPr marL="0" indent="0">
              <a:buNone/>
            </a:pPr>
            <a:endParaRPr lang="en-US" dirty="0"/>
          </a:p>
          <a:p>
            <a:pPr marL="0" indent="0">
              <a:buNone/>
            </a:pPr>
            <a:r>
              <a:rPr lang="en-US" dirty="0"/>
              <a:t>For teaching professor candidates:</a:t>
            </a:r>
          </a:p>
          <a:p>
            <a:pPr marL="0" indent="0">
              <a:buNone/>
            </a:pPr>
            <a:endParaRPr lang="en-US" dirty="0"/>
          </a:p>
          <a:p>
            <a:pPr marL="285750" indent="-285750">
              <a:buFont typeface="Arial" panose="020B0604020202020204" pitchFamily="34" charset="0"/>
              <a:buChar char="•"/>
            </a:pPr>
            <a:r>
              <a:rPr lang="en-US" dirty="0"/>
              <a:t>At least 4 external to IU and PU</a:t>
            </a:r>
          </a:p>
          <a:p>
            <a:pPr marL="285750" indent="-285750">
              <a:buFont typeface="Arial" panose="020B0604020202020204" pitchFamily="34" charset="0"/>
              <a:buChar char="•"/>
            </a:pPr>
            <a:r>
              <a:rPr lang="en-US" dirty="0"/>
              <a:t>Up to 2 within the IU system, external to IUPUI</a:t>
            </a:r>
          </a:p>
          <a:p>
            <a:pPr marL="285750" indent="-285750">
              <a:buFont typeface="Arial" panose="020B0604020202020204" pitchFamily="34" charset="0"/>
              <a:buChar char="•"/>
            </a:pPr>
            <a:endParaRPr lang="en-US" dirty="0"/>
          </a:p>
          <a:p>
            <a:pPr marL="0" indent="0">
              <a:buNone/>
            </a:pPr>
            <a:r>
              <a:rPr lang="en-US" i="1" dirty="0"/>
              <a:t>With comparable rank and responsibilities to the level sought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4785360" y="1976198"/>
            <a:ext cx="4105808"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Materials for the reviewers:</a:t>
            </a:r>
          </a:p>
          <a:p>
            <a:endParaRPr lang="en-US" dirty="0"/>
          </a:p>
          <a:p>
            <a:r>
              <a:rPr lang="en-US" dirty="0"/>
              <a:t>Candidate statement</a:t>
            </a:r>
          </a:p>
          <a:p>
            <a:r>
              <a:rPr lang="en-US" dirty="0"/>
              <a:t>CV</a:t>
            </a:r>
          </a:p>
          <a:p>
            <a:endParaRPr lang="en-US" dirty="0"/>
          </a:p>
          <a:p>
            <a:r>
              <a:rPr lang="en-US" dirty="0"/>
              <a:t>Materials illustrating teaching accomplishments:</a:t>
            </a:r>
          </a:p>
          <a:p>
            <a:pPr marL="285750" indent="-285750">
              <a:buFont typeface="Arial" panose="020B0604020202020204" pitchFamily="34" charset="0"/>
              <a:buChar char="•"/>
            </a:pPr>
            <a:r>
              <a:rPr lang="en-US" dirty="0"/>
              <a:t>Sample syllabi</a:t>
            </a:r>
          </a:p>
          <a:p>
            <a:pPr marL="285750" indent="-285750">
              <a:buFont typeface="Arial" panose="020B0604020202020204" pitchFamily="34" charset="0"/>
              <a:buChar char="•"/>
            </a:pPr>
            <a:r>
              <a:rPr lang="en-US" dirty="0"/>
              <a:t>Teaching materials</a:t>
            </a:r>
          </a:p>
          <a:p>
            <a:pPr marL="285750" indent="-285750">
              <a:buFont typeface="Arial" panose="020B0604020202020204" pitchFamily="34" charset="0"/>
              <a:buChar char="•"/>
            </a:pPr>
            <a:r>
              <a:rPr lang="en-US" dirty="0"/>
              <a:t>Publications</a:t>
            </a:r>
          </a:p>
          <a:p>
            <a:pPr marL="285750" indent="-285750">
              <a:buFont typeface="Arial" panose="020B0604020202020204" pitchFamily="34" charset="0"/>
              <a:buChar char="•"/>
            </a:pPr>
            <a:endParaRPr lang="en-US" dirty="0"/>
          </a:p>
          <a:p>
            <a:r>
              <a:rPr lang="en-US" i="1" dirty="0"/>
              <a:t>Sufficient</a:t>
            </a:r>
          </a:p>
          <a:p>
            <a:r>
              <a:rPr lang="en-US" i="1" dirty="0"/>
              <a:t>Relevant</a:t>
            </a:r>
          </a:p>
          <a:p>
            <a:r>
              <a:rPr lang="en-US" i="1" dirty="0"/>
              <a:t>Not too much</a:t>
            </a:r>
          </a:p>
        </p:txBody>
      </p:sp>
    </p:spTree>
    <p:extLst>
      <p:ext uri="{BB962C8B-B14F-4D97-AF65-F5344CB8AC3E}">
        <p14:creationId xmlns:p14="http://schemas.microsoft.com/office/powerpoint/2010/main" val="361037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F2F0-39EA-336A-CCB6-1CE1E99A1A78}"/>
              </a:ext>
            </a:extLst>
          </p:cNvPr>
          <p:cNvSpPr>
            <a:spLocks noGrp="1"/>
          </p:cNvSpPr>
          <p:nvPr>
            <p:ph type="ctrTitle"/>
          </p:nvPr>
        </p:nvSpPr>
        <p:spPr/>
        <p:txBody>
          <a:bodyPr/>
          <a:lstStyle/>
          <a:p>
            <a:r>
              <a:rPr lang="en-US" dirty="0"/>
              <a:t>Timeline, Time in Rank</a:t>
            </a:r>
          </a:p>
        </p:txBody>
      </p:sp>
      <p:sp>
        <p:nvSpPr>
          <p:cNvPr id="3" name="Text Placeholder 2">
            <a:extLst>
              <a:ext uri="{FF2B5EF4-FFF2-40B4-BE49-F238E27FC236}">
                <a16:creationId xmlns:a16="http://schemas.microsoft.com/office/drawing/2014/main" id="{06EA3347-9A0C-A818-700B-DED3405FCD5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C317D46-24A2-7E07-751E-1B7DABD6C2F9}"/>
              </a:ext>
            </a:extLst>
          </p:cNvPr>
          <p:cNvSpPr>
            <a:spLocks noGrp="1"/>
          </p:cNvSpPr>
          <p:nvPr>
            <p:ph idx="1"/>
          </p:nvPr>
        </p:nvSpPr>
        <p:spPr/>
        <p:txBody>
          <a:bodyPr/>
          <a:lstStyle/>
          <a:p>
            <a:pPr marL="0" indent="0">
              <a:buNone/>
            </a:pPr>
            <a:r>
              <a:rPr lang="en-US" dirty="0">
                <a:solidFill>
                  <a:srgbClr val="404041"/>
                </a:solidFill>
                <a:effectLst/>
                <a:latin typeface="Calibri" panose="020F0502020204030204" pitchFamily="34" charset="0"/>
              </a:rPr>
              <a:t>Across all faculty types, five years is a rough minimum between promotions. </a:t>
            </a:r>
          </a:p>
          <a:p>
            <a:pPr marL="0" indent="0">
              <a:buNone/>
            </a:pPr>
            <a:r>
              <a:rPr lang="en-US" dirty="0">
                <a:solidFill>
                  <a:srgbClr val="404041"/>
                </a:solidFill>
                <a:effectLst/>
                <a:latin typeface="Calibri" panose="020F0502020204030204" pitchFamily="34" charset="0"/>
              </a:rPr>
              <a:t>The teaching professor rank was created in spring 2019. </a:t>
            </a:r>
          </a:p>
          <a:p>
            <a:pPr marL="0" indent="0">
              <a:buNone/>
            </a:pPr>
            <a:endParaRPr lang="en-US" dirty="0">
              <a:solidFill>
                <a:srgbClr val="404041"/>
              </a:solidFill>
              <a:effectLst/>
              <a:latin typeface="Calibri" panose="020F0502020204030204" pitchFamily="34" charset="0"/>
            </a:endParaRPr>
          </a:p>
          <a:p>
            <a:pPr marL="0" indent="0">
              <a:buNone/>
            </a:pPr>
            <a:r>
              <a:rPr lang="en-US" dirty="0">
                <a:solidFill>
                  <a:srgbClr val="0000FF"/>
                </a:solidFill>
                <a:effectLst/>
                <a:latin typeface="Calibri" panose="020F0502020204030204" pitchFamily="34" charset="0"/>
              </a:rPr>
              <a:t>Special transition period</a:t>
            </a:r>
            <a:r>
              <a:rPr lang="en-US" dirty="0">
                <a:solidFill>
                  <a:srgbClr val="404041"/>
                </a:solidFill>
                <a:effectLst/>
                <a:latin typeface="Calibri" panose="020F0502020204030204" pitchFamily="34" charset="0"/>
              </a:rPr>
              <a:t>:</a:t>
            </a:r>
          </a:p>
          <a:p>
            <a:pPr marL="0" indent="0">
              <a:buNone/>
            </a:pPr>
            <a:endParaRPr lang="en-US" dirty="0">
              <a:solidFill>
                <a:srgbClr val="0000FF"/>
              </a:solidFill>
              <a:effectLst/>
              <a:latin typeface="Calibri" panose="020F0502020204030204" pitchFamily="34" charset="0"/>
            </a:endParaRPr>
          </a:p>
          <a:p>
            <a:pPr marL="0" indent="0">
              <a:buNone/>
            </a:pPr>
            <a:r>
              <a:rPr lang="en-US" dirty="0">
                <a:solidFill>
                  <a:srgbClr val="404041"/>
                </a:solidFill>
                <a:effectLst/>
                <a:latin typeface="Calibri" panose="020F0502020204030204" pitchFamily="34" charset="0"/>
              </a:rPr>
              <a:t>“For a transition period through 2023-2024, each promotion case would be examined for a sustained record of excellence, regardless of the exact rank held at the time (e.g., a candidate may have met the criteria and standards for Senior Lecturer while holding the rank of Lecturer).”</a:t>
            </a:r>
          </a:p>
          <a:p>
            <a:pPr marL="0" indent="0">
              <a:buNone/>
            </a:pPr>
            <a:endParaRPr lang="en-US" dirty="0">
              <a:solidFill>
                <a:srgbClr val="404041"/>
              </a:solidFill>
              <a:effectLst/>
              <a:latin typeface="Calibri" panose="020F0502020204030204" pitchFamily="34" charset="0"/>
            </a:endParaRPr>
          </a:p>
          <a:p>
            <a:pPr marL="0" indent="0">
              <a:buNone/>
            </a:pPr>
            <a:r>
              <a:rPr lang="en-US" dirty="0">
                <a:solidFill>
                  <a:srgbClr val="404041"/>
                </a:solidFill>
                <a:effectLst/>
                <a:latin typeface="Calibri" panose="020F0502020204030204" pitchFamily="34" charset="0"/>
              </a:rPr>
              <a:t>Current lecturers must apply for promotion to senior lecturer. </a:t>
            </a:r>
          </a:p>
          <a:p>
            <a:pPr marL="0" indent="0">
              <a:buNone/>
            </a:pPr>
            <a:r>
              <a:rPr lang="en-US" dirty="0">
                <a:solidFill>
                  <a:srgbClr val="404041"/>
                </a:solidFill>
                <a:effectLst/>
                <a:latin typeface="Calibri" panose="020F0502020204030204" pitchFamily="34" charset="0"/>
              </a:rPr>
              <a:t>Current senior lecturers may apply for promotion to teaching professor when they have achieved sustained excellence</a:t>
            </a:r>
            <a:r>
              <a:rPr lang="en-US" dirty="0">
                <a:solidFill>
                  <a:srgbClr val="A6A6A6"/>
                </a:solidFill>
                <a:effectLst/>
                <a:latin typeface="Calibri" panose="020F0502020204030204" pitchFamily="34" charset="0"/>
              </a:rPr>
              <a:t>. [Informally, approximately 6-10 years total in lecturer ranks] </a:t>
            </a:r>
            <a:r>
              <a:rPr lang="en-US" dirty="0">
                <a:solidFill>
                  <a:srgbClr val="000000"/>
                </a:solidFill>
                <a:effectLst/>
                <a:latin typeface="Calibri" panose="020F0502020204030204" pitchFamily="34" charset="0"/>
              </a:rPr>
              <a:t>including both leadership and dissemination.</a:t>
            </a:r>
            <a:endParaRPr lang="en-US" dirty="0">
              <a:solidFill>
                <a:srgbClr val="404041"/>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0540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8686-2825-B118-810B-D18988924062}"/>
              </a:ext>
            </a:extLst>
          </p:cNvPr>
          <p:cNvSpPr>
            <a:spLocks noGrp="1"/>
          </p:cNvSpPr>
          <p:nvPr>
            <p:ph type="ctrTitle"/>
          </p:nvPr>
        </p:nvSpPr>
        <p:spPr>
          <a:xfrm>
            <a:off x="530027" y="1012095"/>
            <a:ext cx="8004391" cy="638906"/>
          </a:xfrm>
        </p:spPr>
        <p:txBody>
          <a:bodyPr anchor="ctr">
            <a:normAutofit/>
          </a:bodyPr>
          <a:lstStyle/>
          <a:p>
            <a:r>
              <a:rPr lang="en-US" dirty="0"/>
              <a:t>Additional Resources</a:t>
            </a:r>
          </a:p>
        </p:txBody>
      </p:sp>
      <p:sp>
        <p:nvSpPr>
          <p:cNvPr id="10" name="Text Placeholder 2">
            <a:extLst>
              <a:ext uri="{FF2B5EF4-FFF2-40B4-BE49-F238E27FC236}">
                <a16:creationId xmlns:a16="http://schemas.microsoft.com/office/drawing/2014/main" id="{F00C3E7C-42C2-1B12-1E36-6DAA9AE2091E}"/>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6" name="Content Placeholder 3">
            <a:extLst>
              <a:ext uri="{FF2B5EF4-FFF2-40B4-BE49-F238E27FC236}">
                <a16:creationId xmlns:a16="http://schemas.microsoft.com/office/drawing/2014/main" id="{7D3C86AA-645D-047E-D1A5-3C23B61C79F7}"/>
              </a:ext>
            </a:extLst>
          </p:cNvPr>
          <p:cNvGraphicFramePr>
            <a:graphicFrameLocks noGrp="1"/>
          </p:cNvGraphicFramePr>
          <p:nvPr>
            <p:ph idx="1"/>
            <p:extLst>
              <p:ext uri="{D42A27DB-BD31-4B8C-83A1-F6EECF244321}">
                <p14:modId xmlns:p14="http://schemas.microsoft.com/office/powerpoint/2010/main" val="20275003"/>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63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6685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773" y="152764"/>
            <a:ext cx="8004391" cy="638906"/>
          </a:xfrm>
        </p:spPr>
        <p:txBody>
          <a:bodyPr/>
          <a:lstStyle/>
          <a:p>
            <a:r>
              <a:rPr lang="en-US" dirty="0"/>
              <a:t>Panelists</a:t>
            </a:r>
          </a:p>
        </p:txBody>
      </p:sp>
      <p:sp>
        <p:nvSpPr>
          <p:cNvPr id="5" name="Content Placeholder 4"/>
          <p:cNvSpPr>
            <a:spLocks noGrp="1"/>
          </p:cNvSpPr>
          <p:nvPr>
            <p:ph idx="1"/>
          </p:nvPr>
        </p:nvSpPr>
        <p:spPr>
          <a:xfrm>
            <a:off x="518824" y="935488"/>
            <a:ext cx="6009298" cy="4947152"/>
          </a:xfrm>
        </p:spPr>
        <p:txBody>
          <a:bodyPr>
            <a:normAutofit/>
          </a:bodyPr>
          <a:lstStyle/>
          <a:p>
            <a:pPr marL="0" indent="0">
              <a:buNone/>
            </a:pPr>
            <a:r>
              <a:rPr lang="en-US" sz="2400" dirty="0"/>
              <a:t>Nancy Goldfarb</a:t>
            </a:r>
          </a:p>
          <a:p>
            <a:pPr marL="0" marR="0" lvl="0" indent="0" algn="l" defTabSz="457200" rtl="0" eaLnBrk="1" fontAlgn="auto" latinLnBrk="0" hangingPunct="1">
              <a:lnSpc>
                <a:spcPct val="100000"/>
              </a:lnSpc>
              <a:spcBef>
                <a:spcPts val="0"/>
              </a:spcBef>
              <a:spcAft>
                <a:spcPts val="0"/>
              </a:spcAft>
              <a:buClr>
                <a:prstClr val="black">
                  <a:lumMod val="50000"/>
                  <a:lumOff val="50000"/>
                </a:prstClr>
              </a:buClr>
              <a:buSzPct val="100000"/>
              <a:buFont typeface="+mj-lt"/>
              <a:buNone/>
              <a:tabLst/>
              <a:defRPr/>
            </a:pPr>
            <a:r>
              <a:rPr kumimoji="0" lang="en-US" sz="2400" b="0" i="0" u="none" strike="noStrike" kern="1200" cap="none" spc="0" normalizeH="0" baseline="0" noProof="0" dirty="0">
                <a:ln>
                  <a:noFill/>
                </a:ln>
                <a:solidFill>
                  <a:srgbClr val="404041"/>
                </a:solidFill>
                <a:effectLst/>
                <a:uLnTx/>
                <a:uFillTx/>
                <a:latin typeface="BentonSans Regular"/>
                <a:ea typeface="+mn-ea"/>
                <a:cs typeface="Arial"/>
              </a:rPr>
              <a:t>	</a:t>
            </a:r>
            <a:r>
              <a:rPr kumimoji="0" lang="en-US" sz="1600" b="0" i="0" u="none" strike="noStrike" kern="1200" cap="none" spc="0" normalizeH="0" baseline="0" noProof="0" dirty="0">
                <a:ln>
                  <a:noFill/>
                </a:ln>
                <a:solidFill>
                  <a:srgbClr val="404041"/>
                </a:solidFill>
                <a:effectLst/>
                <a:uLnTx/>
                <a:uFillTx/>
                <a:latin typeface="BentonSans Regular"/>
                <a:ea typeface="+mn-ea"/>
                <a:cs typeface="Arial"/>
              </a:rPr>
              <a:t>Teaching Professor,  School of Liberal Arts</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Debora Herold</a:t>
            </a:r>
          </a:p>
          <a:p>
            <a:pPr marL="0" indent="0">
              <a:buNone/>
            </a:pPr>
            <a:r>
              <a:rPr lang="en-US" sz="2400" dirty="0"/>
              <a:t>	</a:t>
            </a:r>
            <a:r>
              <a:rPr lang="en-US" sz="1600" dirty="0"/>
              <a:t>Teaching Professor,  School of Science</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Sherry Stone</a:t>
            </a:r>
          </a:p>
          <a:p>
            <a:pPr marL="0" indent="0">
              <a:buNone/>
            </a:pPr>
            <a:r>
              <a:rPr lang="en-US" sz="2400" dirty="0"/>
              <a:t>	</a:t>
            </a:r>
            <a:r>
              <a:rPr lang="en-US" sz="1600" dirty="0"/>
              <a:t>Teaching Professor,  Herron School of Art + Design</a:t>
            </a:r>
          </a:p>
        </p:txBody>
      </p:sp>
      <p:pic>
        <p:nvPicPr>
          <p:cNvPr id="11" name="Picture 10" descr="A person with long hair&#10;&#10;Description automatically generated with medium confidence">
            <a:extLst>
              <a:ext uri="{FF2B5EF4-FFF2-40B4-BE49-F238E27FC236}">
                <a16:creationId xmlns:a16="http://schemas.microsoft.com/office/drawing/2014/main" id="{1832D357-04D0-9558-CE05-DE0CBCD10AE3}"/>
              </a:ext>
            </a:extLst>
          </p:cNvPr>
          <p:cNvPicPr>
            <a:picLocks noChangeAspect="1"/>
          </p:cNvPicPr>
          <p:nvPr/>
        </p:nvPicPr>
        <p:blipFill>
          <a:blip r:embed="rId2"/>
          <a:stretch>
            <a:fillRect/>
          </a:stretch>
        </p:blipFill>
        <p:spPr>
          <a:xfrm>
            <a:off x="7137702" y="4276389"/>
            <a:ext cx="2006298" cy="2006298"/>
          </a:xfrm>
          <a:prstGeom prst="rect">
            <a:avLst/>
          </a:prstGeom>
        </p:spPr>
      </p:pic>
      <p:pic>
        <p:nvPicPr>
          <p:cNvPr id="6" name="Picture 5" descr="A person in a red shirt&#10;&#10;Description automatically generated">
            <a:extLst>
              <a:ext uri="{FF2B5EF4-FFF2-40B4-BE49-F238E27FC236}">
                <a16:creationId xmlns:a16="http://schemas.microsoft.com/office/drawing/2014/main" id="{5FF0DA03-ACC0-AD01-DBFE-C50CC24E2554}"/>
              </a:ext>
            </a:extLst>
          </p:cNvPr>
          <p:cNvPicPr>
            <a:picLocks noChangeAspect="1"/>
          </p:cNvPicPr>
          <p:nvPr/>
        </p:nvPicPr>
        <p:blipFill>
          <a:blip r:embed="rId3"/>
          <a:stretch>
            <a:fillRect/>
          </a:stretch>
        </p:blipFill>
        <p:spPr>
          <a:xfrm>
            <a:off x="6361867" y="2191718"/>
            <a:ext cx="2006297" cy="2006297"/>
          </a:xfrm>
          <a:prstGeom prst="rect">
            <a:avLst/>
          </a:prstGeom>
        </p:spPr>
      </p:pic>
      <p:pic>
        <p:nvPicPr>
          <p:cNvPr id="9" name="Picture 8" descr="A person smiling in a striped sweater&#10;&#10;Description automatically generated">
            <a:extLst>
              <a:ext uri="{FF2B5EF4-FFF2-40B4-BE49-F238E27FC236}">
                <a16:creationId xmlns:a16="http://schemas.microsoft.com/office/drawing/2014/main" id="{4F80D3E1-F758-EE5E-4A3E-35630CD96811}"/>
              </a:ext>
            </a:extLst>
          </p:cNvPr>
          <p:cNvPicPr>
            <a:picLocks noChangeAspect="1"/>
          </p:cNvPicPr>
          <p:nvPr/>
        </p:nvPicPr>
        <p:blipFill>
          <a:blip r:embed="rId4"/>
          <a:stretch>
            <a:fillRect/>
          </a:stretch>
        </p:blipFill>
        <p:spPr>
          <a:xfrm>
            <a:off x="5441846" y="152764"/>
            <a:ext cx="2006297" cy="2006297"/>
          </a:xfrm>
          <a:prstGeom prst="rect">
            <a:avLst/>
          </a:prstGeom>
        </p:spPr>
      </p:pic>
    </p:spTree>
    <p:extLst>
      <p:ext uri="{BB962C8B-B14F-4D97-AF65-F5344CB8AC3E}">
        <p14:creationId xmlns:p14="http://schemas.microsoft.com/office/powerpoint/2010/main" val="293354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Agenda</a:t>
            </a:r>
          </a:p>
        </p:txBody>
      </p:sp>
      <p:sp>
        <p:nvSpPr>
          <p:cNvPr id="5" name="Content Placeholder 4"/>
          <p:cNvSpPr>
            <a:spLocks noGrp="1"/>
          </p:cNvSpPr>
          <p:nvPr>
            <p:ph idx="1"/>
          </p:nvPr>
        </p:nvSpPr>
        <p:spPr/>
        <p:txBody>
          <a:bodyPr>
            <a:normAutofit/>
          </a:bodyPr>
          <a:lstStyle/>
          <a:p>
            <a:pPr marL="0" indent="0">
              <a:buNone/>
            </a:pPr>
            <a:r>
              <a:rPr lang="en-US" sz="2000" dirty="0"/>
              <a:t>Welcome</a:t>
            </a:r>
          </a:p>
          <a:p>
            <a:pPr marL="0" indent="0">
              <a:buNone/>
            </a:pPr>
            <a:r>
              <a:rPr lang="en-US" sz="2000" dirty="0"/>
              <a:t>Key elements of the lecturer case</a:t>
            </a:r>
            <a:br>
              <a:rPr lang="en-US" sz="2000" dirty="0"/>
            </a:br>
            <a:r>
              <a:rPr lang="en-US" sz="2000" dirty="0"/>
              <a:t>	Teaching statement</a:t>
            </a:r>
            <a:br>
              <a:rPr lang="en-US" sz="2000" dirty="0"/>
            </a:br>
            <a:r>
              <a:rPr lang="en-US" sz="2000" dirty="0"/>
              <a:t>	Documenting teaching effectiveness/student learning 	</a:t>
            </a:r>
          </a:p>
          <a:p>
            <a:pPr marL="0" indent="0">
              <a:buNone/>
            </a:pPr>
            <a:r>
              <a:rPr lang="en-US" sz="2000" dirty="0"/>
              <a:t>	Leadership</a:t>
            </a:r>
          </a:p>
          <a:p>
            <a:pPr marL="0" indent="0">
              <a:buNone/>
            </a:pPr>
            <a:r>
              <a:rPr lang="en-US" sz="2000" dirty="0"/>
              <a:t>	Dissemination </a:t>
            </a:r>
          </a:p>
          <a:p>
            <a:pPr marL="0" indent="0">
              <a:buNone/>
            </a:pPr>
            <a:r>
              <a:rPr lang="en-US" sz="2000" dirty="0"/>
              <a:t>Criteria for:</a:t>
            </a:r>
            <a:br>
              <a:rPr lang="en-US" sz="2000" dirty="0"/>
            </a:br>
            <a:r>
              <a:rPr lang="en-US" sz="2000" dirty="0"/>
              <a:t>	Senior Lecturer</a:t>
            </a:r>
            <a:br>
              <a:rPr lang="en-US" sz="2000" dirty="0"/>
            </a:br>
            <a:r>
              <a:rPr lang="en-US" sz="2000" dirty="0"/>
              <a:t>	Teaching Professor</a:t>
            </a:r>
          </a:p>
          <a:p>
            <a:pPr marL="0" indent="0">
              <a:buNone/>
            </a:pPr>
            <a:r>
              <a:rPr lang="en-US" sz="2000" dirty="0"/>
              <a:t>Navigating the process</a:t>
            </a:r>
          </a:p>
          <a:p>
            <a:pPr marL="0" indent="0">
              <a:buNone/>
            </a:pPr>
            <a:r>
              <a:rPr lang="en-US" sz="2000" dirty="0"/>
              <a:t>Panel</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6875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5CB72D-E898-4B95-9DA1-7B63A10417CA}"/>
              </a:ext>
            </a:extLst>
          </p:cNvPr>
          <p:cNvSpPr>
            <a:spLocks noGrp="1"/>
          </p:cNvSpPr>
          <p:nvPr>
            <p:ph type="title"/>
          </p:nvPr>
        </p:nvSpPr>
        <p:spPr>
          <a:xfrm>
            <a:off x="506694" y="631372"/>
            <a:ext cx="8129305" cy="4561518"/>
          </a:xfrm>
        </p:spPr>
        <p:txBody>
          <a:bodyPr/>
          <a:lstStyle/>
          <a:p>
            <a:r>
              <a:rPr lang="en-US" dirty="0"/>
              <a:t>Thank you!</a:t>
            </a:r>
          </a:p>
        </p:txBody>
      </p:sp>
      <p:pic>
        <p:nvPicPr>
          <p:cNvPr id="6" name="Picture 5">
            <a:extLst>
              <a:ext uri="{FF2B5EF4-FFF2-40B4-BE49-F238E27FC236}">
                <a16:creationId xmlns:a16="http://schemas.microsoft.com/office/drawing/2014/main" id="{5E9E3373-E198-4AB1-9153-D85EE47A425F}"/>
              </a:ext>
            </a:extLst>
          </p:cNvPr>
          <p:cNvPicPr>
            <a:picLocks noChangeAspect="1"/>
          </p:cNvPicPr>
          <p:nvPr/>
        </p:nvPicPr>
        <p:blipFill>
          <a:blip r:embed="rId2"/>
          <a:stretch>
            <a:fillRect/>
          </a:stretch>
        </p:blipFill>
        <p:spPr>
          <a:xfrm>
            <a:off x="625929" y="5391150"/>
            <a:ext cx="2819400" cy="1466850"/>
          </a:xfrm>
          <a:prstGeom prst="rect">
            <a:avLst/>
          </a:prstGeom>
        </p:spPr>
      </p:pic>
    </p:spTree>
    <p:extLst>
      <p:ext uri="{BB962C8B-B14F-4D97-AF65-F5344CB8AC3E}">
        <p14:creationId xmlns:p14="http://schemas.microsoft.com/office/powerpoint/2010/main" val="279969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74BE69-3C88-89C9-8F1C-82F0CB514526}"/>
              </a:ext>
            </a:extLst>
          </p:cNvPr>
          <p:cNvSpPr>
            <a:spLocks noGrp="1"/>
          </p:cNvSpPr>
          <p:nvPr>
            <p:ph idx="1"/>
          </p:nvPr>
        </p:nvSpPr>
        <p:spPr>
          <a:xfrm>
            <a:off x="536603" y="907197"/>
            <a:ext cx="7859185" cy="4706525"/>
          </a:xfrm>
        </p:spPr>
        <p:txBody>
          <a:bodyPr>
            <a:normAutofit/>
          </a:bodyPr>
          <a:lstStyle/>
          <a:p>
            <a:pPr>
              <a:spcAft>
                <a:spcPts val="600"/>
              </a:spcAft>
            </a:pPr>
            <a:r>
              <a:rPr lang="en-US" dirty="0"/>
              <a:t>Rachel Applegate</a:t>
            </a:r>
          </a:p>
          <a:p>
            <a:pPr>
              <a:spcAft>
                <a:spcPts val="600"/>
              </a:spcAft>
            </a:pPr>
            <a:r>
              <a:rPr lang="en-US" dirty="0"/>
              <a:t>	Assistant Vice Chancellor for Faculty Affairs	</a:t>
            </a:r>
          </a:p>
          <a:p>
            <a:pPr>
              <a:spcAft>
                <a:spcPts val="600"/>
              </a:spcAft>
            </a:pPr>
            <a:r>
              <a:rPr lang="en-US" dirty="0"/>
              <a:t>	</a:t>
            </a:r>
            <a:r>
              <a:rPr lang="en-US" u="sng" dirty="0">
                <a:hlinkClick r:id="rId3" tooltip="mailto:rapplega@iupui.edu"/>
              </a:rPr>
              <a:t>rapplega@iupui.edu</a:t>
            </a:r>
            <a:endParaRPr lang="en-US" dirty="0"/>
          </a:p>
          <a:p>
            <a:pPr>
              <a:spcAft>
                <a:spcPts val="600"/>
              </a:spcAft>
            </a:pPr>
            <a:endParaRPr lang="en-US" dirty="0"/>
          </a:p>
          <a:p>
            <a:pPr>
              <a:spcAft>
                <a:spcPts val="600"/>
              </a:spcAft>
            </a:pPr>
            <a:r>
              <a:rPr lang="en-US" dirty="0"/>
              <a:t>Margie Ferguson</a:t>
            </a:r>
          </a:p>
          <a:p>
            <a:pPr>
              <a:spcAft>
                <a:spcPts val="600"/>
              </a:spcAft>
            </a:pPr>
            <a:r>
              <a:rPr lang="en-US" dirty="0"/>
              <a:t>	Senior Associate Vice Chancellor for Academic Affairs</a:t>
            </a:r>
          </a:p>
          <a:p>
            <a:pPr>
              <a:spcAft>
                <a:spcPts val="600"/>
              </a:spcAft>
            </a:pPr>
            <a:r>
              <a:rPr lang="en-US" dirty="0"/>
              <a:t>	</a:t>
            </a:r>
            <a:r>
              <a:rPr lang="en-US" u="sng" dirty="0">
                <a:hlinkClick r:id="rId4" tooltip="mailto:mferguso@iupui.edu"/>
              </a:rPr>
              <a:t>mferguso@iupui.edu</a:t>
            </a:r>
            <a:endParaRPr lang="en-US" u="sng" dirty="0"/>
          </a:p>
          <a:p>
            <a:pPr>
              <a:spcAft>
                <a:spcPts val="600"/>
              </a:spcAft>
            </a:pPr>
            <a:endParaRPr lang="en-US" dirty="0"/>
          </a:p>
          <a:p>
            <a:pPr>
              <a:spcAft>
                <a:spcPts val="600"/>
              </a:spcAft>
            </a:pPr>
            <a:r>
              <a:rPr lang="en-US" dirty="0"/>
              <a:t>Willie Miller</a:t>
            </a:r>
          </a:p>
          <a:p>
            <a:pPr>
              <a:spcAft>
                <a:spcPts val="600"/>
              </a:spcAft>
            </a:pPr>
            <a:r>
              <a:rPr lang="en-US" dirty="0"/>
              <a:t>	Faculty Advancement and Leadership Development Fellow</a:t>
            </a:r>
          </a:p>
          <a:p>
            <a:r>
              <a:rPr lang="en-US" dirty="0"/>
              <a:t>	</a:t>
            </a:r>
            <a:r>
              <a:rPr lang="en-US" u="sng" dirty="0">
                <a:hlinkClick r:id="rId5" tooltip="mailto:wmmiller@iupui.edu"/>
              </a:rPr>
              <a:t>wmmiller@iupui.edu</a:t>
            </a:r>
            <a:endParaRPr lang="en-US" dirty="0"/>
          </a:p>
          <a:p>
            <a:endParaRPr lang="en-US" dirty="0"/>
          </a:p>
        </p:txBody>
      </p:sp>
    </p:spTree>
    <p:extLst>
      <p:ext uri="{BB962C8B-B14F-4D97-AF65-F5344CB8AC3E}">
        <p14:creationId xmlns:p14="http://schemas.microsoft.com/office/powerpoint/2010/main" val="369342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30" y="2641600"/>
            <a:ext cx="6783045" cy="1268860"/>
          </a:xfrm>
        </p:spPr>
        <p:txBody>
          <a:bodyPr/>
          <a:lstStyle/>
          <a:p>
            <a:r>
              <a:rPr lang="en-US" dirty="0"/>
              <a:t>Welcome:  </a:t>
            </a:r>
            <a:br>
              <a:rPr lang="en-US" dirty="0"/>
            </a:br>
            <a:r>
              <a:rPr lang="en-US" dirty="0"/>
              <a:t>What’s this about?</a:t>
            </a:r>
          </a:p>
        </p:txBody>
      </p:sp>
      <p:sp>
        <p:nvSpPr>
          <p:cNvPr id="4" name="Text Placeholder 3"/>
          <p:cNvSpPr>
            <a:spLocks noGrp="1"/>
          </p:cNvSpPr>
          <p:nvPr>
            <p:ph type="body" sz="quarter" idx="10"/>
          </p:nvPr>
        </p:nvSpPr>
        <p:spPr>
          <a:xfrm>
            <a:off x="526131" y="1919644"/>
            <a:ext cx="3700462" cy="336549"/>
          </a:xfrm>
        </p:spPr>
        <p:txBody>
          <a:bodyPr/>
          <a:lstStyle/>
          <a:p>
            <a:endParaRPr lang="en-US"/>
          </a:p>
        </p:txBody>
      </p:sp>
    </p:spTree>
    <p:extLst>
      <p:ext uri="{BB962C8B-B14F-4D97-AF65-F5344CB8AC3E}">
        <p14:creationId xmlns:p14="http://schemas.microsoft.com/office/powerpoint/2010/main" val="415381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1012095"/>
            <a:ext cx="8004391" cy="638906"/>
          </a:xfrm>
        </p:spPr>
        <p:txBody>
          <a:bodyPr anchor="ctr">
            <a:normAutofit/>
          </a:bodyPr>
          <a:lstStyle/>
          <a:p>
            <a:r>
              <a:rPr lang="en-US" dirty="0"/>
              <a:t>Why you, why now, what now?</a:t>
            </a:r>
          </a:p>
        </p:txBody>
      </p:sp>
      <p:sp>
        <p:nvSpPr>
          <p:cNvPr id="12" name="Text Placeholder 3">
            <a:extLst>
              <a:ext uri="{FF2B5EF4-FFF2-40B4-BE49-F238E27FC236}">
                <a16:creationId xmlns:a16="http://schemas.microsoft.com/office/drawing/2014/main" id="{04F07C50-0E59-498B-1D86-8F71FF495F86}"/>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8" name="Content Placeholder 4">
            <a:extLst>
              <a:ext uri="{FF2B5EF4-FFF2-40B4-BE49-F238E27FC236}">
                <a16:creationId xmlns:a16="http://schemas.microsoft.com/office/drawing/2014/main" id="{998DF5D7-35B4-5CAB-DB6A-D2F4340C6B5D}"/>
              </a:ext>
            </a:extLst>
          </p:cNvPr>
          <p:cNvGraphicFramePr>
            <a:graphicFrameLocks noGrp="1"/>
          </p:cNvGraphicFramePr>
          <p:nvPr>
            <p:ph idx="1"/>
            <p:extLst>
              <p:ext uri="{D42A27DB-BD31-4B8C-83A1-F6EECF244321}">
                <p14:modId xmlns:p14="http://schemas.microsoft.com/office/powerpoint/2010/main" val="2543388484"/>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18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1012095"/>
            <a:ext cx="8004391" cy="638906"/>
          </a:xfrm>
        </p:spPr>
        <p:txBody>
          <a:bodyPr anchor="ctr">
            <a:normAutofit/>
          </a:bodyPr>
          <a:lstStyle/>
          <a:p>
            <a:r>
              <a:rPr lang="en-US" dirty="0"/>
              <a:t>For Senior Lecturer</a:t>
            </a:r>
          </a:p>
        </p:txBody>
      </p:sp>
      <p:sp>
        <p:nvSpPr>
          <p:cNvPr id="12" name="Text Placeholder 3">
            <a:extLst>
              <a:ext uri="{FF2B5EF4-FFF2-40B4-BE49-F238E27FC236}">
                <a16:creationId xmlns:a16="http://schemas.microsoft.com/office/drawing/2014/main" id="{04F07C50-0E59-498B-1D86-8F71FF495F86}"/>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8" name="Content Placeholder 4">
            <a:extLst>
              <a:ext uri="{FF2B5EF4-FFF2-40B4-BE49-F238E27FC236}">
                <a16:creationId xmlns:a16="http://schemas.microsoft.com/office/drawing/2014/main" id="{998DF5D7-35B4-5CAB-DB6A-D2F4340C6B5D}"/>
              </a:ext>
            </a:extLst>
          </p:cNvPr>
          <p:cNvGraphicFramePr>
            <a:graphicFrameLocks noGrp="1"/>
          </p:cNvGraphicFramePr>
          <p:nvPr>
            <p:ph idx="1"/>
            <p:extLst>
              <p:ext uri="{D42A27DB-BD31-4B8C-83A1-F6EECF244321}">
                <p14:modId xmlns:p14="http://schemas.microsoft.com/office/powerpoint/2010/main" val="1438832045"/>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02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1012095"/>
            <a:ext cx="8004391" cy="638906"/>
          </a:xfrm>
        </p:spPr>
        <p:txBody>
          <a:bodyPr anchor="ctr">
            <a:normAutofit/>
          </a:bodyPr>
          <a:lstStyle/>
          <a:p>
            <a:r>
              <a:rPr lang="en-US" dirty="0"/>
              <a:t>For Teaching Professor</a:t>
            </a:r>
          </a:p>
        </p:txBody>
      </p:sp>
      <p:sp>
        <p:nvSpPr>
          <p:cNvPr id="12" name="Text Placeholder 3">
            <a:extLst>
              <a:ext uri="{FF2B5EF4-FFF2-40B4-BE49-F238E27FC236}">
                <a16:creationId xmlns:a16="http://schemas.microsoft.com/office/drawing/2014/main" id="{04F07C50-0E59-498B-1D86-8F71FF495F86}"/>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8" name="Content Placeholder 4">
            <a:extLst>
              <a:ext uri="{FF2B5EF4-FFF2-40B4-BE49-F238E27FC236}">
                <a16:creationId xmlns:a16="http://schemas.microsoft.com/office/drawing/2014/main" id="{998DF5D7-35B4-5CAB-DB6A-D2F4340C6B5D}"/>
              </a:ext>
            </a:extLst>
          </p:cNvPr>
          <p:cNvGraphicFramePr>
            <a:graphicFrameLocks noGrp="1"/>
          </p:cNvGraphicFramePr>
          <p:nvPr>
            <p:ph idx="1"/>
            <p:extLst>
              <p:ext uri="{D42A27DB-BD31-4B8C-83A1-F6EECF244321}">
                <p14:modId xmlns:p14="http://schemas.microsoft.com/office/powerpoint/2010/main" val="1887008044"/>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33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0027" y="1012095"/>
            <a:ext cx="8004391" cy="638906"/>
          </a:xfrm>
        </p:spPr>
        <p:txBody>
          <a:bodyPr vert="horz" lIns="91440" tIns="45720" rIns="91440" bIns="45720" rtlCol="0" anchor="ctr">
            <a:normAutofit/>
          </a:bodyPr>
          <a:lstStyle/>
          <a:p>
            <a:r>
              <a:rPr lang="en-US" b="1" i="0" kern="100" cap="none" spc="0">
                <a:latin typeface="+mn-lt"/>
                <a:ea typeface="+mj-ea"/>
                <a:cs typeface="Arial"/>
              </a:rPr>
              <a:t>Key elements of the lecturer case</a:t>
            </a:r>
          </a:p>
        </p:txBody>
      </p:sp>
      <p:sp>
        <p:nvSpPr>
          <p:cNvPr id="7" name="TextBox 6"/>
          <p:cNvSpPr txBox="1"/>
          <p:nvPr/>
        </p:nvSpPr>
        <p:spPr>
          <a:xfrm>
            <a:off x="5190706" y="237250"/>
            <a:ext cx="3700462" cy="33654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p>
            <a:pPr algn="r">
              <a:spcAft>
                <a:spcPts val="1800"/>
              </a:spcAft>
              <a:buClr>
                <a:schemeClr val="tx1">
                  <a:lumMod val="50000"/>
                  <a:lumOff val="50000"/>
                </a:schemeClr>
              </a:buClr>
              <a:buSzPct val="100000"/>
            </a:pPr>
            <a:r>
              <a:rPr lang="en-US" sz="1000" b="0" i="0" kern="1200" spc="0" baseline="0">
                <a:solidFill>
                  <a:srgbClr val="A6A6A6"/>
                </a:solidFill>
                <a:latin typeface="+mn-lt"/>
                <a:ea typeface="+mn-ea"/>
                <a:cs typeface="Arial"/>
              </a:rPr>
              <a:t>These are key to understanding the entire lecturer rank system.</a:t>
            </a:r>
          </a:p>
        </p:txBody>
      </p:sp>
      <p:graphicFrame>
        <p:nvGraphicFramePr>
          <p:cNvPr id="9" name="TextBox 1">
            <a:extLst>
              <a:ext uri="{FF2B5EF4-FFF2-40B4-BE49-F238E27FC236}">
                <a16:creationId xmlns:a16="http://schemas.microsoft.com/office/drawing/2014/main" id="{2A948895-31C0-536B-7546-FFBD9925FC4A}"/>
              </a:ext>
            </a:extLst>
          </p:cNvPr>
          <p:cNvGraphicFramePr/>
          <p:nvPr>
            <p:extLst>
              <p:ext uri="{D42A27DB-BD31-4B8C-83A1-F6EECF244321}">
                <p14:modId xmlns:p14="http://schemas.microsoft.com/office/powerpoint/2010/main" val="4239567803"/>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91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Teaching statement</a:t>
            </a:r>
          </a:p>
        </p:txBody>
      </p:sp>
      <p:sp>
        <p:nvSpPr>
          <p:cNvPr id="3" name="Text Placeholder 2"/>
          <p:cNvSpPr>
            <a:spLocks noGrp="1"/>
          </p:cNvSpPr>
          <p:nvPr>
            <p:ph type="body" sz="quarter" idx="10"/>
          </p:nvPr>
        </p:nvSpPr>
        <p:spPr/>
        <p:txBody>
          <a:bodyPr/>
          <a:lstStyle/>
          <a:p>
            <a:r>
              <a:rPr lang="en-US" dirty="0"/>
              <a:t>SECTION TITLE GOES HERE IF NECESSARY</a:t>
            </a:r>
          </a:p>
        </p:txBody>
      </p:sp>
      <p:sp>
        <p:nvSpPr>
          <p:cNvPr id="4" name="Content Placeholder 3"/>
          <p:cNvSpPr>
            <a:spLocks noGrp="1"/>
          </p:cNvSpPr>
          <p:nvPr>
            <p:ph idx="1"/>
          </p:nvPr>
        </p:nvSpPr>
        <p:spPr>
          <a:xfrm>
            <a:off x="530026" y="1651001"/>
            <a:ext cx="8004391" cy="4444999"/>
          </a:xfrm>
        </p:spPr>
        <p:txBody>
          <a:bodyPr>
            <a:normAutofit lnSpcReduction="10000"/>
          </a:bodyPr>
          <a:lstStyle/>
          <a:p>
            <a:pPr marL="0" indent="0">
              <a:buNone/>
            </a:pPr>
            <a:r>
              <a:rPr lang="en-US" dirty="0"/>
              <a:t>Describe:</a:t>
            </a:r>
          </a:p>
          <a:p>
            <a:pPr marL="0" indent="0">
              <a:buNone/>
            </a:pPr>
            <a:endParaRPr lang="en-US" dirty="0"/>
          </a:p>
          <a:p>
            <a:pPr marL="0" indent="0">
              <a:buNone/>
            </a:pPr>
            <a:r>
              <a:rPr lang="en-US" dirty="0"/>
              <a:t>Activities:   </a:t>
            </a:r>
            <a:r>
              <a:rPr lang="en-US" i="1" dirty="0"/>
              <a:t>as appropriate</a:t>
            </a:r>
            <a:endParaRPr lang="en-US" dirty="0"/>
          </a:p>
          <a:p>
            <a:pPr marL="285750" indent="-285750">
              <a:buFont typeface="Arial" panose="020B0604020202020204" pitchFamily="34" charset="0"/>
              <a:buChar char="•"/>
            </a:pPr>
            <a:r>
              <a:rPr lang="en-US" dirty="0"/>
              <a:t>Curricular design</a:t>
            </a:r>
          </a:p>
          <a:p>
            <a:pPr marL="285750" indent="-285750">
              <a:buFont typeface="Arial" panose="020B0604020202020204" pitchFamily="34" charset="0"/>
              <a:buChar char="•"/>
            </a:pPr>
            <a:r>
              <a:rPr lang="en-US" dirty="0"/>
              <a:t>Course design</a:t>
            </a:r>
          </a:p>
          <a:p>
            <a:pPr marL="285750" indent="-285750">
              <a:buFont typeface="Arial" panose="020B0604020202020204" pitchFamily="34" charset="0"/>
              <a:buChar char="•"/>
            </a:pPr>
            <a:r>
              <a:rPr lang="en-US" dirty="0"/>
              <a:t>Course delivery</a:t>
            </a:r>
          </a:p>
          <a:p>
            <a:pPr marL="285750" indent="-285750">
              <a:buFont typeface="Arial" panose="020B0604020202020204" pitchFamily="34" charset="0"/>
              <a:buChar char="•"/>
            </a:pPr>
            <a:r>
              <a:rPr lang="en-US" dirty="0"/>
              <a:t>Teaching load; responsibilities</a:t>
            </a:r>
          </a:p>
          <a:p>
            <a:pPr marL="285750" indent="-285750">
              <a:buFont typeface="Arial" panose="020B0604020202020204" pitchFamily="34" charset="0"/>
              <a:buChar char="•"/>
            </a:pPr>
            <a:r>
              <a:rPr lang="en-US" dirty="0"/>
              <a:t>Number of students in courses</a:t>
            </a:r>
          </a:p>
          <a:p>
            <a:pPr marL="0" indent="0">
              <a:buNone/>
            </a:pPr>
            <a:endParaRPr lang="en-US" i="1" dirty="0"/>
          </a:p>
          <a:p>
            <a:pPr marL="0" indent="0">
              <a:buNone/>
            </a:pPr>
            <a:r>
              <a:rPr lang="en-US" dirty="0"/>
              <a:t>Accomplishments:</a:t>
            </a:r>
          </a:p>
          <a:p>
            <a:pPr marL="285750" indent="-285750">
              <a:buFont typeface="Arial" panose="020B0604020202020204" pitchFamily="34" charset="0"/>
              <a:buChar char="•"/>
            </a:pPr>
            <a:r>
              <a:rPr lang="en-US" dirty="0"/>
              <a:t>Student learning outcomes</a:t>
            </a:r>
          </a:p>
          <a:p>
            <a:pPr marL="0" indent="0">
              <a:buNone/>
            </a:pPr>
            <a:endParaRPr lang="en-US" dirty="0"/>
          </a:p>
          <a:p>
            <a:pPr marL="0" indent="0">
              <a:buNone/>
            </a:pPr>
            <a:r>
              <a:rPr lang="en-US" dirty="0"/>
              <a:t>Dissemination:</a:t>
            </a:r>
          </a:p>
          <a:p>
            <a:pPr marL="285750" indent="-285750">
              <a:buFont typeface="Arial" panose="020B0604020202020204" pitchFamily="34" charset="0"/>
              <a:buChar char="•"/>
            </a:pPr>
            <a:r>
              <a:rPr lang="en-US" dirty="0"/>
              <a:t>Informal sharing</a:t>
            </a:r>
          </a:p>
          <a:p>
            <a:pPr marL="285750" indent="-285750">
              <a:buFont typeface="Arial" panose="020B0604020202020204" pitchFamily="34" charset="0"/>
              <a:buChar char="•"/>
            </a:pPr>
            <a:r>
              <a:rPr lang="en-US" dirty="0"/>
              <a:t>Collaborative work/leadership</a:t>
            </a:r>
          </a:p>
          <a:p>
            <a:pPr marL="285750" indent="-285750">
              <a:buFont typeface="Arial" panose="020B0604020202020204" pitchFamily="34" charset="0"/>
              <a:buChar char="•"/>
            </a:pPr>
            <a:r>
              <a:rPr lang="en-US" dirty="0"/>
              <a:t>Formal dissemination/publication</a:t>
            </a:r>
          </a:p>
          <a:p>
            <a:pPr marL="0" indent="0">
              <a:buNone/>
            </a:pPr>
            <a:endParaRPr lang="en-US" dirty="0"/>
          </a:p>
          <a:p>
            <a:pPr marL="285750" indent="-285750">
              <a:buFont typeface="Arial" panose="020B0604020202020204" pitchFamily="34" charset="0"/>
              <a:buChar char="•"/>
            </a:pPr>
            <a:endParaRPr lang="en-US" dirty="0"/>
          </a:p>
        </p:txBody>
      </p:sp>
      <p:sp>
        <p:nvSpPr>
          <p:cNvPr id="5" name="TextBox 4"/>
          <p:cNvSpPr txBox="1"/>
          <p:nvPr/>
        </p:nvSpPr>
        <p:spPr>
          <a:xfrm>
            <a:off x="5568848" y="2672080"/>
            <a:ext cx="3322320" cy="258532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Excellence in teaching is expected to be, </a:t>
            </a:r>
            <a:r>
              <a:rPr lang="en-US" b="1" dirty="0"/>
              <a:t>scholarly teaching: </a:t>
            </a:r>
            <a:endParaRPr lang="en-US" dirty="0"/>
          </a:p>
          <a:p>
            <a:pPr marL="285750" indent="-285750">
              <a:buFont typeface="Arial" panose="020B0604020202020204" pitchFamily="34" charset="0"/>
              <a:buChar char="•"/>
            </a:pPr>
            <a:r>
              <a:rPr lang="en-US" dirty="0"/>
              <a:t>Based on a cohesive, intentional philosophy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Reflective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Continually improving</a:t>
            </a:r>
          </a:p>
        </p:txBody>
      </p:sp>
    </p:spTree>
    <p:extLst>
      <p:ext uri="{BB962C8B-B14F-4D97-AF65-F5344CB8AC3E}">
        <p14:creationId xmlns:p14="http://schemas.microsoft.com/office/powerpoint/2010/main" val="21440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onSans">
      <a:majorFont>
        <a:latin typeface="BentonSans"/>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2B60D5-EA24-9349-9D48-6823D8F78998}" vid="{10002418-964A-4948-80A3-35FEB5D87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1273</TotalTime>
  <Words>2143</Words>
  <Application>Microsoft Macintosh PowerPoint</Application>
  <PresentationFormat>On-screen Show (4:3)</PresentationFormat>
  <Paragraphs>338</Paragraphs>
  <Slides>31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BentonSans</vt:lpstr>
      <vt:lpstr>BentonSans Regular</vt:lpstr>
      <vt:lpstr>Calibri</vt:lpstr>
      <vt:lpstr>GeorgiaPro</vt:lpstr>
      <vt:lpstr>SymbolMT</vt:lpstr>
      <vt:lpstr>Wingdings</vt:lpstr>
      <vt:lpstr>Main</vt:lpstr>
      <vt:lpstr>Promotion in Lecturer Ranks</vt:lpstr>
      <vt:lpstr>Rachel Applegate, Assistant Vice Chancellor for Faculty Affairs</vt:lpstr>
      <vt:lpstr>Agenda</vt:lpstr>
      <vt:lpstr>Welcome:   What’s this about?</vt:lpstr>
      <vt:lpstr>Why you, why now, what now?</vt:lpstr>
      <vt:lpstr>For Senior Lecturer</vt:lpstr>
      <vt:lpstr>For Teaching Professor</vt:lpstr>
      <vt:lpstr>Key elements of the lecturer case</vt:lpstr>
      <vt:lpstr>Teaching statement</vt:lpstr>
      <vt:lpstr>Candidate statement (5 or 7 pgs.)</vt:lpstr>
      <vt:lpstr>Example: Nancy Goldfarb</vt:lpstr>
      <vt:lpstr>PowerPoint Presentation</vt:lpstr>
      <vt:lpstr>Documenting student learning</vt:lpstr>
      <vt:lpstr>More on documenting student learning</vt:lpstr>
      <vt:lpstr>Integrative DEI Case</vt:lpstr>
      <vt:lpstr>Show mastery of your teaching</vt:lpstr>
      <vt:lpstr>Leadership</vt:lpstr>
      <vt:lpstr>Dissemination</vt:lpstr>
      <vt:lpstr>PowerPoint Presentation</vt:lpstr>
      <vt:lpstr>Potential dissemination venues</vt:lpstr>
      <vt:lpstr>Navigating the process</vt:lpstr>
      <vt:lpstr>Dossier = 50 pgs. (43 + Statement(s))</vt:lpstr>
      <vt:lpstr>Dossier structure</vt:lpstr>
      <vt:lpstr>Mandatory documentation</vt:lpstr>
      <vt:lpstr>External review</vt:lpstr>
      <vt:lpstr>Timeline, Time in Rank</vt:lpstr>
      <vt:lpstr>Additional Resources</vt:lpstr>
      <vt:lpstr>Panel</vt:lpstr>
      <vt:lpstr>Panelists</vt:lpstr>
      <vt:lpstr>Thank you!</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Bryant, Angela S</dc:creator>
  <cp:lastModifiedBy>Miller, Willie M</cp:lastModifiedBy>
  <cp:revision>33</cp:revision>
  <cp:lastPrinted>2014-06-24T16:10:50Z</cp:lastPrinted>
  <dcterms:created xsi:type="dcterms:W3CDTF">2018-09-13T18:31:56Z</dcterms:created>
  <dcterms:modified xsi:type="dcterms:W3CDTF">2023-09-20T16:52:38Z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