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397" autoAdjust="0"/>
  </p:normalViewPr>
  <p:slideViewPr>
    <p:cSldViewPr>
      <p:cViewPr varScale="1">
        <p:scale>
          <a:sx n="94" d="100"/>
          <a:sy n="94" d="100"/>
        </p:scale>
        <p:origin x="108" y="47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23533A5-95F1-46C6-BC9F-2656B634FAD8}" type="datetimeFigureOut">
              <a:rPr lang="en-US" smtClean="0"/>
              <a:t>1/18/2024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015C061-4AD9-426D-AB61-31D87315B1AA}" type="slidenum">
              <a:rPr lang="en-US" smtClean="0"/>
              <a:t>‹#›</a:t>
            </a:fld>
            <a:endParaRPr lang="en-US"/>
          </a:p>
        </p:txBody>
      </p:sp>
    </p:spTree>
    <p:extLst>
      <p:ext uri="{BB962C8B-B14F-4D97-AF65-F5344CB8AC3E}">
        <p14:creationId xmlns:p14="http://schemas.microsoft.com/office/powerpoint/2010/main" val="4588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150" b="0" i="0">
                <a:solidFill>
                  <a:schemeClr val="bg1"/>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Arial Black"/>
                <a:cs typeface="Arial Black"/>
              </a:defRPr>
            </a:lvl1pPr>
          </a:lstStyle>
          <a:p>
            <a:pPr marL="12700">
              <a:lnSpc>
                <a:spcPct val="100000"/>
              </a:lnSpc>
              <a:spcBef>
                <a:spcPts val="180"/>
              </a:spcBef>
            </a:pPr>
            <a:r>
              <a:rPr spc="-60" dirty="0"/>
              <a:t>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Arial Black"/>
                <a:cs typeface="Arial Black"/>
              </a:defRPr>
            </a:lvl1pPr>
          </a:lstStyle>
          <a:p>
            <a:pPr marL="12700">
              <a:lnSpc>
                <a:spcPct val="100000"/>
              </a:lnSpc>
              <a:spcBef>
                <a:spcPts val="180"/>
              </a:spcBef>
            </a:pPr>
            <a:r>
              <a:rPr spc="-60" dirty="0"/>
              <a:t>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bg1"/>
                </a:solidFill>
                <a:latin typeface="Arial Black"/>
                <a:cs typeface="Arial Black"/>
              </a:defRPr>
            </a:lvl1pPr>
          </a:lstStyle>
          <a:p>
            <a:pPr marL="12700">
              <a:lnSpc>
                <a:spcPct val="100000"/>
              </a:lnSpc>
              <a:spcBef>
                <a:spcPts val="180"/>
              </a:spcBef>
            </a:pPr>
            <a:r>
              <a:rPr spc="-60" dirty="0"/>
              <a:t>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bg1"/>
                </a:solidFill>
                <a:latin typeface="Arial Black"/>
                <a:cs typeface="Arial Black"/>
              </a:defRPr>
            </a:lvl1pPr>
          </a:lstStyle>
          <a:p>
            <a:pPr marL="12700">
              <a:lnSpc>
                <a:spcPct val="100000"/>
              </a:lnSpc>
              <a:spcBef>
                <a:spcPts val="180"/>
              </a:spcBef>
            </a:pPr>
            <a:r>
              <a:rPr spc="-60" dirty="0"/>
              <a:t>2</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chemeClr val="bg1"/>
                </a:solidFill>
                <a:latin typeface="Arial Black"/>
                <a:cs typeface="Arial Black"/>
              </a:defRPr>
            </a:lvl1pPr>
          </a:lstStyle>
          <a:p>
            <a:pPr marL="12700">
              <a:lnSpc>
                <a:spcPct val="100000"/>
              </a:lnSpc>
              <a:spcBef>
                <a:spcPts val="180"/>
              </a:spcBef>
            </a:pPr>
            <a:r>
              <a:rPr spc="-60" dirty="0"/>
              <a:t>2</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523" y="0"/>
            <a:ext cx="12190476" cy="6858000"/>
          </a:xfrm>
          <a:prstGeom prst="rect">
            <a:avLst/>
          </a:prstGeom>
        </p:spPr>
      </p:pic>
      <p:sp>
        <p:nvSpPr>
          <p:cNvPr id="2" name="Holder 2"/>
          <p:cNvSpPr>
            <a:spLocks noGrp="1"/>
          </p:cNvSpPr>
          <p:nvPr>
            <p:ph type="title"/>
          </p:nvPr>
        </p:nvSpPr>
        <p:spPr>
          <a:xfrm>
            <a:off x="1211806" y="2313721"/>
            <a:ext cx="10509250" cy="353060"/>
          </a:xfrm>
          <a:prstGeom prst="rect">
            <a:avLst/>
          </a:prstGeom>
        </p:spPr>
        <p:txBody>
          <a:bodyPr wrap="square" lIns="0" tIns="0" rIns="0" bIns="0">
            <a:spAutoFit/>
          </a:bodyPr>
          <a:lstStyle>
            <a:lvl1pPr>
              <a:defRPr sz="215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1496851" y="6427891"/>
            <a:ext cx="106045" cy="216534"/>
          </a:xfrm>
          <a:prstGeom prst="rect">
            <a:avLst/>
          </a:prstGeom>
        </p:spPr>
        <p:txBody>
          <a:bodyPr wrap="square" lIns="0" tIns="0" rIns="0" bIns="0">
            <a:spAutoFit/>
          </a:bodyPr>
          <a:lstStyle>
            <a:lvl1pPr>
              <a:defRPr sz="1100" b="0" i="0">
                <a:solidFill>
                  <a:schemeClr val="bg1"/>
                </a:solidFill>
                <a:latin typeface="Arial Black"/>
                <a:cs typeface="Arial Black"/>
              </a:defRPr>
            </a:lvl1pPr>
          </a:lstStyle>
          <a:p>
            <a:pPr marL="12700">
              <a:lnSpc>
                <a:spcPct val="100000"/>
              </a:lnSpc>
              <a:spcBef>
                <a:spcPts val="180"/>
              </a:spcBef>
            </a:pPr>
            <a:r>
              <a:rPr spc="-60" dirty="0"/>
              <a:t>2</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academicaffairs.iupui.edu/Faculty-Affairs/promotiontenure/ptreviewupdate/" TargetMode="External"/><Relationship Id="rId7" Type="http://schemas.openxmlformats.org/officeDocument/2006/relationships/hyperlink" Target="https://lift.iupui.edu/" TargetMode="External"/><Relationship Id="rId2" Type="http://schemas.openxmlformats.org/officeDocument/2006/relationships/hyperlink" Target="https://facultycouncil.iupui.edu/FCContent/Html/Media/FCContent/documents/circulars/Circular-Recommended%20Language%20for%20Reviewers%20Re%20Covid.pdf" TargetMode="External"/><Relationship Id="rId1" Type="http://schemas.openxmlformats.org/officeDocument/2006/relationships/slideLayout" Target="../slideLayouts/slideLayout2.xml"/><Relationship Id="rId6" Type="http://schemas.openxmlformats.org/officeDocument/2006/relationships/hyperlink" Target="https://academicaffairs.iupui.edu/Diversity2/advance" TargetMode="External"/><Relationship Id="rId5" Type="http://schemas.openxmlformats.org/officeDocument/2006/relationships/hyperlink" Target="https://realcv.iupui.edu/" TargetMode="External"/><Relationship Id="rId4" Type="http://schemas.openxmlformats.org/officeDocument/2006/relationships/hyperlink" Target="https://academicaffairs.iupui.edu/AAContent/Html/Media/AAContent/COVID-19/COVID%20Annual%20Review%20Supplement%20PDF%20FINAL.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diversity.iupui.edu/initiatives/anti-racism-initiatives/ac-statement.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3048" y="0"/>
            <a:ext cx="12188952" cy="6858000"/>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527188" y="177256"/>
            <a:ext cx="7692390" cy="755015"/>
          </a:xfrm>
          <a:prstGeom prst="rect">
            <a:avLst/>
          </a:prstGeom>
        </p:spPr>
        <p:txBody>
          <a:bodyPr vert="horz" wrap="square" lIns="0" tIns="17780" rIns="0" bIns="0" rtlCol="0">
            <a:spAutoFit/>
          </a:bodyPr>
          <a:lstStyle/>
          <a:p>
            <a:pPr>
              <a:lnSpc>
                <a:spcPct val="100000"/>
              </a:lnSpc>
              <a:spcBef>
                <a:spcPts val="140"/>
              </a:spcBef>
            </a:pPr>
            <a:r>
              <a:rPr sz="1500" spc="-145" dirty="0">
                <a:solidFill>
                  <a:srgbClr val="FFFFFF"/>
                </a:solidFill>
                <a:latin typeface="Arial Black"/>
                <a:cs typeface="Arial Black"/>
              </a:rPr>
              <a:t>NSF</a:t>
            </a:r>
            <a:r>
              <a:rPr sz="1500" spc="-85" dirty="0">
                <a:solidFill>
                  <a:srgbClr val="FFFFFF"/>
                </a:solidFill>
                <a:latin typeface="Arial Black"/>
                <a:cs typeface="Arial Black"/>
              </a:rPr>
              <a:t> </a:t>
            </a:r>
            <a:r>
              <a:rPr sz="1500" spc="-155" dirty="0">
                <a:solidFill>
                  <a:srgbClr val="FFFFFF"/>
                </a:solidFill>
                <a:latin typeface="Arial Black"/>
                <a:cs typeface="Arial Black"/>
              </a:rPr>
              <a:t>TAKING</a:t>
            </a:r>
            <a:r>
              <a:rPr sz="1500" spc="-70" dirty="0">
                <a:solidFill>
                  <a:srgbClr val="FFFFFF"/>
                </a:solidFill>
                <a:latin typeface="Arial Black"/>
                <a:cs typeface="Arial Black"/>
              </a:rPr>
              <a:t> </a:t>
            </a:r>
            <a:r>
              <a:rPr sz="1500" spc="-110" dirty="0">
                <a:solidFill>
                  <a:srgbClr val="FFFFFF"/>
                </a:solidFill>
                <a:latin typeface="Arial Black"/>
                <a:cs typeface="Arial Black"/>
              </a:rPr>
              <a:t>ACTION:</a:t>
            </a:r>
            <a:r>
              <a:rPr sz="1500" spc="-80" dirty="0">
                <a:solidFill>
                  <a:srgbClr val="FFFFFF"/>
                </a:solidFill>
                <a:latin typeface="Arial Black"/>
                <a:cs typeface="Arial Black"/>
              </a:rPr>
              <a:t> </a:t>
            </a:r>
            <a:r>
              <a:rPr sz="1500" spc="-105" dirty="0">
                <a:solidFill>
                  <a:srgbClr val="FFFFFF"/>
                </a:solidFill>
                <a:latin typeface="Arial Black"/>
                <a:cs typeface="Arial Black"/>
              </a:rPr>
              <a:t>COVID-</a:t>
            </a:r>
            <a:r>
              <a:rPr sz="1500" spc="-140" dirty="0">
                <a:solidFill>
                  <a:srgbClr val="FFFFFF"/>
                </a:solidFill>
                <a:latin typeface="Arial Black"/>
                <a:cs typeface="Arial Black"/>
              </a:rPr>
              <a:t>19</a:t>
            </a:r>
            <a:r>
              <a:rPr sz="1500" spc="-85" dirty="0">
                <a:solidFill>
                  <a:srgbClr val="FFFFFF"/>
                </a:solidFill>
                <a:latin typeface="Arial Black"/>
                <a:cs typeface="Arial Black"/>
              </a:rPr>
              <a:t> </a:t>
            </a:r>
            <a:r>
              <a:rPr sz="1500" spc="-165" dirty="0">
                <a:solidFill>
                  <a:srgbClr val="FFFFFF"/>
                </a:solidFill>
                <a:latin typeface="Arial Black"/>
                <a:cs typeface="Arial Black"/>
              </a:rPr>
              <a:t>DIVERSITY,</a:t>
            </a:r>
            <a:r>
              <a:rPr sz="1500" spc="-70" dirty="0">
                <a:solidFill>
                  <a:srgbClr val="FFFFFF"/>
                </a:solidFill>
                <a:latin typeface="Arial Black"/>
                <a:cs typeface="Arial Black"/>
              </a:rPr>
              <a:t> </a:t>
            </a:r>
            <a:r>
              <a:rPr sz="1500" spc="-150" dirty="0">
                <a:solidFill>
                  <a:srgbClr val="FFFFFF"/>
                </a:solidFill>
                <a:latin typeface="Arial Black"/>
                <a:cs typeface="Arial Black"/>
              </a:rPr>
              <a:t>EQUITY</a:t>
            </a:r>
            <a:r>
              <a:rPr sz="1500" spc="-80" dirty="0">
                <a:solidFill>
                  <a:srgbClr val="FFFFFF"/>
                </a:solidFill>
                <a:latin typeface="Arial Black"/>
                <a:cs typeface="Arial Black"/>
              </a:rPr>
              <a:t> </a:t>
            </a:r>
            <a:r>
              <a:rPr sz="1500" spc="-195" dirty="0">
                <a:solidFill>
                  <a:srgbClr val="FFFFFF"/>
                </a:solidFill>
                <a:latin typeface="Arial Black"/>
                <a:cs typeface="Arial Black"/>
              </a:rPr>
              <a:t>&amp;</a:t>
            </a:r>
            <a:r>
              <a:rPr sz="1500" spc="-70" dirty="0">
                <a:solidFill>
                  <a:srgbClr val="FFFFFF"/>
                </a:solidFill>
                <a:latin typeface="Arial Black"/>
                <a:cs typeface="Arial Black"/>
              </a:rPr>
              <a:t> </a:t>
            </a:r>
            <a:r>
              <a:rPr sz="1500" spc="-110" dirty="0">
                <a:solidFill>
                  <a:srgbClr val="FFFFFF"/>
                </a:solidFill>
                <a:latin typeface="Arial Black"/>
                <a:cs typeface="Arial Black"/>
              </a:rPr>
              <a:t>INCLUSION</a:t>
            </a:r>
            <a:r>
              <a:rPr sz="1500" spc="-85" dirty="0">
                <a:solidFill>
                  <a:srgbClr val="FFFFFF"/>
                </a:solidFill>
                <a:latin typeface="Arial Black"/>
                <a:cs typeface="Arial Black"/>
              </a:rPr>
              <a:t> </a:t>
            </a:r>
            <a:r>
              <a:rPr sz="1500" spc="-10" dirty="0">
                <a:solidFill>
                  <a:srgbClr val="FFFFFF"/>
                </a:solidFill>
                <a:latin typeface="Arial Black"/>
                <a:cs typeface="Arial Black"/>
              </a:rPr>
              <a:t>CHALLENGE</a:t>
            </a:r>
            <a:endParaRPr sz="1500" dirty="0">
              <a:latin typeface="Arial Black"/>
              <a:cs typeface="Arial Black"/>
            </a:endParaRPr>
          </a:p>
          <a:p>
            <a:pPr>
              <a:lnSpc>
                <a:spcPct val="100000"/>
              </a:lnSpc>
              <a:spcBef>
                <a:spcPts val="590"/>
              </a:spcBef>
            </a:pPr>
            <a:endParaRPr sz="1500" dirty="0">
              <a:latin typeface="Arial Black"/>
              <a:cs typeface="Arial Black"/>
            </a:endParaRPr>
          </a:p>
          <a:p>
            <a:pPr>
              <a:lnSpc>
                <a:spcPct val="100000"/>
              </a:lnSpc>
              <a:tabLst>
                <a:tab pos="4050665" algn="l"/>
              </a:tabLst>
            </a:pPr>
            <a:r>
              <a:rPr sz="1000" spc="-95" dirty="0">
                <a:solidFill>
                  <a:srgbClr val="C9AC50"/>
                </a:solidFill>
                <a:latin typeface="Arial Black"/>
                <a:cs typeface="Arial Black"/>
              </a:rPr>
              <a:t>ACTION</a:t>
            </a:r>
            <a:r>
              <a:rPr sz="1000" spc="-45" dirty="0">
                <a:solidFill>
                  <a:srgbClr val="C9AC50"/>
                </a:solidFill>
                <a:latin typeface="Arial Black"/>
                <a:cs typeface="Arial Black"/>
              </a:rPr>
              <a:t> </a:t>
            </a:r>
            <a:r>
              <a:rPr sz="1000" spc="-110" dirty="0">
                <a:solidFill>
                  <a:srgbClr val="C9AC50"/>
                </a:solidFill>
                <a:latin typeface="Arial Black"/>
                <a:cs typeface="Arial Black"/>
              </a:rPr>
              <a:t>PLANS</a:t>
            </a:r>
            <a:r>
              <a:rPr sz="1000" spc="-55" dirty="0">
                <a:solidFill>
                  <a:srgbClr val="C9AC50"/>
                </a:solidFill>
                <a:latin typeface="Arial Black"/>
                <a:cs typeface="Arial Black"/>
              </a:rPr>
              <a:t> </a:t>
            </a:r>
            <a:r>
              <a:rPr sz="1000" spc="-105" dirty="0">
                <a:solidFill>
                  <a:srgbClr val="C9AC50"/>
                </a:solidFill>
                <a:latin typeface="Arial Black"/>
                <a:cs typeface="Arial Black"/>
              </a:rPr>
              <a:t>FOR</a:t>
            </a:r>
            <a:r>
              <a:rPr sz="1000" spc="-40" dirty="0">
                <a:solidFill>
                  <a:srgbClr val="C9AC50"/>
                </a:solidFill>
                <a:latin typeface="Arial Black"/>
                <a:cs typeface="Arial Black"/>
              </a:rPr>
              <a:t> </a:t>
            </a:r>
            <a:r>
              <a:rPr sz="1000" spc="-10" dirty="0">
                <a:solidFill>
                  <a:srgbClr val="C9AC50"/>
                </a:solidFill>
                <a:latin typeface="Arial Black"/>
                <a:cs typeface="Arial Black"/>
              </a:rPr>
              <a:t>FACULTY</a:t>
            </a:r>
            <a:r>
              <a:rPr sz="1000" dirty="0">
                <a:solidFill>
                  <a:srgbClr val="C9AC50"/>
                </a:solidFill>
                <a:latin typeface="Arial Black"/>
                <a:cs typeface="Arial Black"/>
              </a:rPr>
              <a:t>	</a:t>
            </a:r>
            <a:r>
              <a:rPr sz="1500" spc="-67" baseline="2777" dirty="0">
                <a:solidFill>
                  <a:srgbClr val="FFFFFF"/>
                </a:solidFill>
                <a:latin typeface="Arial Black"/>
                <a:cs typeface="Arial Black"/>
              </a:rPr>
              <a:t>Indiana</a:t>
            </a:r>
            <a:r>
              <a:rPr sz="1500" spc="-44" baseline="2777" dirty="0">
                <a:solidFill>
                  <a:srgbClr val="FFFFFF"/>
                </a:solidFill>
                <a:latin typeface="Arial Black"/>
                <a:cs typeface="Arial Black"/>
              </a:rPr>
              <a:t> </a:t>
            </a:r>
            <a:r>
              <a:rPr sz="1500" spc="-82" baseline="2777" dirty="0">
                <a:solidFill>
                  <a:srgbClr val="FFFFFF"/>
                </a:solidFill>
                <a:latin typeface="Arial Black"/>
                <a:cs typeface="Arial Black"/>
              </a:rPr>
              <a:t>University-</a:t>
            </a:r>
            <a:r>
              <a:rPr sz="1500" spc="-60" baseline="2777" dirty="0">
                <a:solidFill>
                  <a:srgbClr val="FFFFFF"/>
                </a:solidFill>
                <a:latin typeface="Arial Black"/>
                <a:cs typeface="Arial Black"/>
              </a:rPr>
              <a:t>Purdue</a:t>
            </a:r>
            <a:r>
              <a:rPr sz="1500" spc="30" baseline="2777" dirty="0">
                <a:solidFill>
                  <a:srgbClr val="FFFFFF"/>
                </a:solidFill>
                <a:latin typeface="Arial Black"/>
                <a:cs typeface="Arial Black"/>
              </a:rPr>
              <a:t> </a:t>
            </a:r>
            <a:r>
              <a:rPr sz="1500" spc="-82" baseline="2777" dirty="0">
                <a:solidFill>
                  <a:srgbClr val="FFFFFF"/>
                </a:solidFill>
                <a:latin typeface="Arial Black"/>
                <a:cs typeface="Arial Black"/>
              </a:rPr>
              <a:t>University</a:t>
            </a:r>
            <a:r>
              <a:rPr sz="1500" baseline="2777" dirty="0">
                <a:solidFill>
                  <a:srgbClr val="FFFFFF"/>
                </a:solidFill>
                <a:latin typeface="Arial Black"/>
                <a:cs typeface="Arial Black"/>
              </a:rPr>
              <a:t> </a:t>
            </a:r>
            <a:r>
              <a:rPr sz="1500" spc="-82" baseline="2777" dirty="0">
                <a:solidFill>
                  <a:srgbClr val="FFFFFF"/>
                </a:solidFill>
                <a:latin typeface="Arial Black"/>
                <a:cs typeface="Arial Black"/>
              </a:rPr>
              <a:t>Indianapolis</a:t>
            </a:r>
            <a:r>
              <a:rPr sz="1500" baseline="2777" dirty="0">
                <a:solidFill>
                  <a:srgbClr val="FFFFFF"/>
                </a:solidFill>
                <a:latin typeface="Arial Black"/>
                <a:cs typeface="Arial Black"/>
              </a:rPr>
              <a:t> </a:t>
            </a:r>
            <a:r>
              <a:rPr sz="1500" spc="-75" baseline="2777" dirty="0">
                <a:solidFill>
                  <a:srgbClr val="FFFFFF"/>
                </a:solidFill>
                <a:latin typeface="Arial Black"/>
                <a:cs typeface="Arial Black"/>
              </a:rPr>
              <a:t>(IUPUI)</a:t>
            </a:r>
            <a:endParaRPr sz="1500" baseline="2777" dirty="0">
              <a:latin typeface="Arial Black"/>
              <a:cs typeface="Arial Black"/>
            </a:endParaRPr>
          </a:p>
        </p:txBody>
      </p:sp>
      <p:sp>
        <p:nvSpPr>
          <p:cNvPr id="3" name="object 3">
            <a:extLst>
              <a:ext uri="{C183D7F6-B498-43B3-948B-1728B52AA6E4}">
                <adec:decorative xmlns:adec="http://schemas.microsoft.com/office/drawing/2017/decorative" val="1"/>
              </a:ext>
            </a:extLst>
          </p:cNvPr>
          <p:cNvSpPr/>
          <p:nvPr/>
        </p:nvSpPr>
        <p:spPr>
          <a:xfrm>
            <a:off x="4428744" y="705612"/>
            <a:ext cx="0" cy="283845"/>
          </a:xfrm>
          <a:custGeom>
            <a:avLst/>
            <a:gdLst/>
            <a:ahLst/>
            <a:cxnLst/>
            <a:rect l="l" t="t" r="r" b="b"/>
            <a:pathLst>
              <a:path h="283844">
                <a:moveTo>
                  <a:pt x="0" y="0"/>
                </a:moveTo>
                <a:lnTo>
                  <a:pt x="0" y="283464"/>
                </a:lnTo>
              </a:path>
            </a:pathLst>
          </a:custGeom>
          <a:ln w="6350">
            <a:solidFill>
              <a:srgbClr val="FFFFFF"/>
            </a:solidFill>
          </a:ln>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4061459" y="3982211"/>
            <a:ext cx="8130538" cy="419099"/>
          </a:xfrm>
          <a:prstGeom prst="rect">
            <a:avLst/>
          </a:prstGeom>
        </p:spPr>
      </p:pic>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20" dirty="0"/>
              <a:t>NSF</a:t>
            </a:r>
            <a:r>
              <a:rPr spc="-135" dirty="0"/>
              <a:t> </a:t>
            </a:r>
            <a:r>
              <a:rPr spc="-204" dirty="0"/>
              <a:t>TAKING</a:t>
            </a:r>
            <a:r>
              <a:rPr spc="-135" dirty="0"/>
              <a:t> </a:t>
            </a:r>
            <a:r>
              <a:rPr spc="-150" dirty="0"/>
              <a:t>ACTION:</a:t>
            </a:r>
            <a:r>
              <a:rPr spc="-110" dirty="0"/>
              <a:t> </a:t>
            </a:r>
            <a:r>
              <a:rPr spc="-155" dirty="0"/>
              <a:t>COVID-</a:t>
            </a:r>
            <a:r>
              <a:rPr spc="-195" dirty="0"/>
              <a:t>19</a:t>
            </a:r>
            <a:r>
              <a:rPr spc="-105" dirty="0"/>
              <a:t> </a:t>
            </a:r>
            <a:r>
              <a:rPr spc="-220" dirty="0"/>
              <a:t>DIVERSITY,</a:t>
            </a:r>
            <a:r>
              <a:rPr spc="-110" dirty="0"/>
              <a:t> </a:t>
            </a:r>
            <a:r>
              <a:rPr spc="-220" dirty="0"/>
              <a:t>EQUITY</a:t>
            </a:r>
            <a:r>
              <a:rPr spc="-130" dirty="0"/>
              <a:t> </a:t>
            </a:r>
            <a:r>
              <a:rPr spc="-220" dirty="0"/>
              <a:t>&amp;</a:t>
            </a:r>
            <a:r>
              <a:rPr spc="-130" dirty="0"/>
              <a:t> </a:t>
            </a:r>
            <a:r>
              <a:rPr spc="-150" dirty="0"/>
              <a:t>INCLUSION</a:t>
            </a:r>
            <a:r>
              <a:rPr spc="-110" dirty="0"/>
              <a:t> </a:t>
            </a:r>
            <a:r>
              <a:rPr spc="-150" dirty="0"/>
              <a:t>CHALLENGE</a:t>
            </a:r>
          </a:p>
        </p:txBody>
      </p:sp>
      <p:sp>
        <p:nvSpPr>
          <p:cNvPr id="8" name="object 8"/>
          <p:cNvSpPr txBox="1"/>
          <p:nvPr/>
        </p:nvSpPr>
        <p:spPr>
          <a:xfrm>
            <a:off x="4243797" y="3110835"/>
            <a:ext cx="2686685" cy="314960"/>
          </a:xfrm>
          <a:prstGeom prst="rect">
            <a:avLst/>
          </a:prstGeom>
        </p:spPr>
        <p:txBody>
          <a:bodyPr vert="horz" wrap="square" lIns="0" tIns="12065" rIns="0" bIns="0" rtlCol="0">
            <a:spAutoFit/>
          </a:bodyPr>
          <a:lstStyle/>
          <a:p>
            <a:pPr marL="12700">
              <a:lnSpc>
                <a:spcPct val="100000"/>
              </a:lnSpc>
              <a:spcBef>
                <a:spcPts val="95"/>
              </a:spcBef>
            </a:pPr>
            <a:r>
              <a:rPr sz="1900" spc="-200" dirty="0">
                <a:solidFill>
                  <a:srgbClr val="C9AC50"/>
                </a:solidFill>
                <a:latin typeface="Arial Black"/>
                <a:cs typeface="Arial Black"/>
              </a:rPr>
              <a:t>2022</a:t>
            </a:r>
            <a:r>
              <a:rPr sz="1900" spc="-100" dirty="0">
                <a:solidFill>
                  <a:srgbClr val="C9AC50"/>
                </a:solidFill>
                <a:latin typeface="Arial Black"/>
                <a:cs typeface="Arial Black"/>
              </a:rPr>
              <a:t> Winner </a:t>
            </a:r>
            <a:r>
              <a:rPr sz="1900" spc="-200" dirty="0">
                <a:solidFill>
                  <a:srgbClr val="C9AC50"/>
                </a:solidFill>
                <a:latin typeface="Arial Black"/>
                <a:cs typeface="Arial Black"/>
              </a:rPr>
              <a:t>Showcase</a:t>
            </a:r>
            <a:endParaRPr sz="1900" dirty="0">
              <a:latin typeface="Arial Black"/>
              <a:cs typeface="Arial Black"/>
            </a:endParaRPr>
          </a:p>
        </p:txBody>
      </p:sp>
      <p:sp>
        <p:nvSpPr>
          <p:cNvPr id="9" name="object 9"/>
          <p:cNvSpPr txBox="1"/>
          <p:nvPr/>
        </p:nvSpPr>
        <p:spPr>
          <a:xfrm>
            <a:off x="4243797" y="4054840"/>
            <a:ext cx="2681605"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011C3D"/>
                </a:solidFill>
                <a:latin typeface="Segoe UI"/>
                <a:cs typeface="Segoe UI"/>
              </a:rPr>
              <a:t>ACTION</a:t>
            </a:r>
            <a:r>
              <a:rPr sz="1600" spc="-20" dirty="0">
                <a:solidFill>
                  <a:srgbClr val="011C3D"/>
                </a:solidFill>
                <a:latin typeface="Segoe UI"/>
                <a:cs typeface="Segoe UI"/>
              </a:rPr>
              <a:t> </a:t>
            </a:r>
            <a:r>
              <a:rPr sz="1600" dirty="0">
                <a:solidFill>
                  <a:srgbClr val="011C3D"/>
                </a:solidFill>
                <a:latin typeface="Segoe UI"/>
                <a:cs typeface="Segoe UI"/>
              </a:rPr>
              <a:t>PLANS</a:t>
            </a:r>
            <a:r>
              <a:rPr sz="1600" spc="-30" dirty="0">
                <a:solidFill>
                  <a:srgbClr val="011C3D"/>
                </a:solidFill>
                <a:latin typeface="Segoe UI"/>
                <a:cs typeface="Segoe UI"/>
              </a:rPr>
              <a:t> </a:t>
            </a:r>
            <a:r>
              <a:rPr sz="1600" dirty="0">
                <a:solidFill>
                  <a:srgbClr val="011C3D"/>
                </a:solidFill>
                <a:latin typeface="Segoe UI"/>
                <a:cs typeface="Segoe UI"/>
              </a:rPr>
              <a:t>FOR</a:t>
            </a:r>
            <a:r>
              <a:rPr sz="1600" spc="-25" dirty="0">
                <a:solidFill>
                  <a:srgbClr val="011C3D"/>
                </a:solidFill>
                <a:latin typeface="Segoe UI"/>
                <a:cs typeface="Segoe UI"/>
              </a:rPr>
              <a:t> </a:t>
            </a:r>
            <a:r>
              <a:rPr sz="1600" spc="-10" dirty="0">
                <a:solidFill>
                  <a:srgbClr val="011C3D"/>
                </a:solidFill>
                <a:latin typeface="Segoe UI"/>
                <a:cs typeface="Segoe UI"/>
              </a:rPr>
              <a:t>FACULTY</a:t>
            </a:r>
            <a:endParaRPr sz="1600">
              <a:latin typeface="Segoe UI"/>
              <a:cs typeface="Segoe UI"/>
            </a:endParaRPr>
          </a:p>
        </p:txBody>
      </p:sp>
      <p:sp>
        <p:nvSpPr>
          <p:cNvPr id="10" name="object 10"/>
          <p:cNvSpPr txBox="1"/>
          <p:nvPr/>
        </p:nvSpPr>
        <p:spPr>
          <a:xfrm>
            <a:off x="4243797" y="4610216"/>
            <a:ext cx="508127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Segoe UI"/>
                <a:cs typeface="Segoe UI"/>
              </a:rPr>
              <a:t>Indiana</a:t>
            </a:r>
            <a:r>
              <a:rPr sz="1600" spc="-60" dirty="0">
                <a:solidFill>
                  <a:srgbClr val="FFFFFF"/>
                </a:solidFill>
                <a:latin typeface="Segoe UI"/>
                <a:cs typeface="Segoe UI"/>
              </a:rPr>
              <a:t> </a:t>
            </a:r>
            <a:r>
              <a:rPr sz="1600" spc="-10" dirty="0">
                <a:solidFill>
                  <a:srgbClr val="FFFFFF"/>
                </a:solidFill>
                <a:latin typeface="Segoe UI"/>
                <a:cs typeface="Segoe UI"/>
              </a:rPr>
              <a:t>University-</a:t>
            </a:r>
            <a:r>
              <a:rPr sz="1600" dirty="0">
                <a:solidFill>
                  <a:srgbClr val="FFFFFF"/>
                </a:solidFill>
                <a:latin typeface="Segoe UI"/>
                <a:cs typeface="Segoe UI"/>
              </a:rPr>
              <a:t>Purdue</a:t>
            </a:r>
            <a:r>
              <a:rPr sz="1600" spc="-15" dirty="0">
                <a:solidFill>
                  <a:srgbClr val="FFFFFF"/>
                </a:solidFill>
                <a:latin typeface="Segoe UI"/>
                <a:cs typeface="Segoe UI"/>
              </a:rPr>
              <a:t> </a:t>
            </a:r>
            <a:r>
              <a:rPr sz="1600" dirty="0">
                <a:solidFill>
                  <a:srgbClr val="FFFFFF"/>
                </a:solidFill>
                <a:latin typeface="Segoe UI"/>
                <a:cs typeface="Segoe UI"/>
              </a:rPr>
              <a:t>University</a:t>
            </a:r>
            <a:r>
              <a:rPr sz="1600" spc="-50" dirty="0">
                <a:solidFill>
                  <a:srgbClr val="FFFFFF"/>
                </a:solidFill>
                <a:latin typeface="Segoe UI"/>
                <a:cs typeface="Segoe UI"/>
              </a:rPr>
              <a:t> </a:t>
            </a:r>
            <a:r>
              <a:rPr sz="1600" dirty="0">
                <a:solidFill>
                  <a:srgbClr val="FFFFFF"/>
                </a:solidFill>
                <a:latin typeface="Segoe UI"/>
                <a:cs typeface="Segoe UI"/>
              </a:rPr>
              <a:t>Indianapolis</a:t>
            </a:r>
            <a:r>
              <a:rPr sz="1600" spc="-55" dirty="0">
                <a:solidFill>
                  <a:srgbClr val="FFFFFF"/>
                </a:solidFill>
                <a:latin typeface="Segoe UI"/>
                <a:cs typeface="Segoe UI"/>
              </a:rPr>
              <a:t> </a:t>
            </a:r>
            <a:r>
              <a:rPr sz="1600" spc="-10" dirty="0">
                <a:solidFill>
                  <a:srgbClr val="FFFFFF"/>
                </a:solidFill>
                <a:latin typeface="Segoe UI"/>
                <a:cs typeface="Segoe UI"/>
              </a:rPr>
              <a:t>(IUPUI)</a:t>
            </a:r>
            <a:endParaRPr sz="1600" dirty="0">
              <a:latin typeface="Segoe UI"/>
              <a:cs typeface="Segoe UI"/>
            </a:endParaRPr>
          </a:p>
        </p:txBody>
      </p:sp>
      <p:sp>
        <p:nvSpPr>
          <p:cNvPr id="7" name="object 7">
            <a:extLst>
              <a:ext uri="{C183D7F6-B498-43B3-948B-1728B52AA6E4}">
                <adec:decorative xmlns:adec="http://schemas.microsoft.com/office/drawing/2017/decorative" val="1"/>
              </a:ext>
            </a:extLst>
          </p:cNvPr>
          <p:cNvSpPr txBox="1"/>
          <p:nvPr/>
        </p:nvSpPr>
        <p:spPr>
          <a:xfrm>
            <a:off x="1850538" y="6394004"/>
            <a:ext cx="5122545" cy="177800"/>
          </a:xfrm>
          <a:prstGeom prst="rect">
            <a:avLst/>
          </a:prstGeom>
        </p:spPr>
        <p:txBody>
          <a:bodyPr vert="horz" wrap="square" lIns="0" tIns="12065" rIns="0" bIns="0" rtlCol="0">
            <a:spAutoFit/>
          </a:bodyPr>
          <a:lstStyle/>
          <a:p>
            <a:pPr marL="12700">
              <a:lnSpc>
                <a:spcPct val="100000"/>
              </a:lnSpc>
              <a:spcBef>
                <a:spcPts val="95"/>
              </a:spcBef>
            </a:pPr>
            <a:r>
              <a:rPr sz="1000" spc="-80" dirty="0">
                <a:solidFill>
                  <a:srgbClr val="FFFFFF"/>
                </a:solidFill>
                <a:latin typeface="Arial Black"/>
                <a:cs typeface="Arial Black"/>
              </a:rPr>
              <a:t>Sponsoring</a:t>
            </a:r>
            <a:r>
              <a:rPr sz="1000" spc="-40" dirty="0">
                <a:solidFill>
                  <a:srgbClr val="FFFFFF"/>
                </a:solidFill>
                <a:latin typeface="Arial Black"/>
                <a:cs typeface="Arial Black"/>
              </a:rPr>
              <a:t> </a:t>
            </a:r>
            <a:r>
              <a:rPr sz="1000" spc="-85" dirty="0">
                <a:solidFill>
                  <a:srgbClr val="FFFFFF"/>
                </a:solidFill>
                <a:latin typeface="Arial Black"/>
                <a:cs typeface="Arial Black"/>
              </a:rPr>
              <a:t>Programs:</a:t>
            </a:r>
            <a:r>
              <a:rPr sz="1000" spc="-40" dirty="0">
                <a:solidFill>
                  <a:srgbClr val="FFFFFF"/>
                </a:solidFill>
                <a:latin typeface="Arial Black"/>
                <a:cs typeface="Arial Black"/>
              </a:rPr>
              <a:t> </a:t>
            </a:r>
            <a:r>
              <a:rPr sz="1000" spc="-114" dirty="0">
                <a:solidFill>
                  <a:srgbClr val="FFFFFF"/>
                </a:solidFill>
                <a:latin typeface="Arial Black"/>
                <a:cs typeface="Arial Black"/>
              </a:rPr>
              <a:t>ADVANCE,</a:t>
            </a:r>
            <a:r>
              <a:rPr sz="1000" dirty="0">
                <a:solidFill>
                  <a:srgbClr val="FFFFFF"/>
                </a:solidFill>
                <a:latin typeface="Arial Black"/>
                <a:cs typeface="Arial Black"/>
              </a:rPr>
              <a:t> </a:t>
            </a:r>
            <a:r>
              <a:rPr sz="1000" spc="-125" dirty="0">
                <a:solidFill>
                  <a:srgbClr val="FFFFFF"/>
                </a:solidFill>
                <a:latin typeface="Arial Black"/>
                <a:cs typeface="Arial Black"/>
              </a:rPr>
              <a:t>AGEP,</a:t>
            </a:r>
            <a:r>
              <a:rPr sz="1000" spc="-20" dirty="0">
                <a:solidFill>
                  <a:srgbClr val="FFFFFF"/>
                </a:solidFill>
                <a:latin typeface="Arial Black"/>
                <a:cs typeface="Arial Black"/>
              </a:rPr>
              <a:t> </a:t>
            </a:r>
            <a:r>
              <a:rPr sz="1000" spc="-105" dirty="0">
                <a:solidFill>
                  <a:srgbClr val="FFFFFF"/>
                </a:solidFill>
                <a:latin typeface="Arial Black"/>
                <a:cs typeface="Arial Black"/>
              </a:rPr>
              <a:t>HBCU-UP,</a:t>
            </a:r>
            <a:r>
              <a:rPr sz="1000" spc="-50" dirty="0">
                <a:solidFill>
                  <a:srgbClr val="FFFFFF"/>
                </a:solidFill>
                <a:latin typeface="Arial Black"/>
                <a:cs typeface="Arial Black"/>
              </a:rPr>
              <a:t> </a:t>
            </a:r>
            <a:r>
              <a:rPr sz="1000" spc="-120" dirty="0">
                <a:solidFill>
                  <a:srgbClr val="FFFFFF"/>
                </a:solidFill>
                <a:latin typeface="Arial Black"/>
                <a:cs typeface="Arial Black"/>
              </a:rPr>
              <a:t>HSI,</a:t>
            </a:r>
            <a:r>
              <a:rPr sz="1000" spc="-20" dirty="0">
                <a:solidFill>
                  <a:srgbClr val="FFFFFF"/>
                </a:solidFill>
                <a:latin typeface="Arial Black"/>
                <a:cs typeface="Arial Black"/>
              </a:rPr>
              <a:t> </a:t>
            </a:r>
            <a:r>
              <a:rPr sz="1000" spc="-120" dirty="0">
                <a:solidFill>
                  <a:srgbClr val="FFFFFF"/>
                </a:solidFill>
                <a:latin typeface="Arial Black"/>
                <a:cs typeface="Arial Black"/>
              </a:rPr>
              <a:t>LSAMP,</a:t>
            </a:r>
            <a:r>
              <a:rPr sz="1000" spc="-45" dirty="0">
                <a:solidFill>
                  <a:srgbClr val="FFFFFF"/>
                </a:solidFill>
                <a:latin typeface="Arial Black"/>
                <a:cs typeface="Arial Black"/>
              </a:rPr>
              <a:t> </a:t>
            </a:r>
            <a:r>
              <a:rPr sz="1000" spc="-135" dirty="0">
                <a:solidFill>
                  <a:srgbClr val="FFFFFF"/>
                </a:solidFill>
                <a:latin typeface="Arial Black"/>
                <a:cs typeface="Arial Black"/>
              </a:rPr>
              <a:t>NSF</a:t>
            </a:r>
            <a:r>
              <a:rPr sz="1000" spc="-20" dirty="0">
                <a:solidFill>
                  <a:srgbClr val="FFFFFF"/>
                </a:solidFill>
                <a:latin typeface="Arial Black"/>
                <a:cs typeface="Arial Black"/>
              </a:rPr>
              <a:t> </a:t>
            </a:r>
            <a:r>
              <a:rPr sz="1000" spc="-114" dirty="0">
                <a:solidFill>
                  <a:srgbClr val="FFFFFF"/>
                </a:solidFill>
                <a:latin typeface="Arial Black"/>
                <a:cs typeface="Arial Black"/>
              </a:rPr>
              <a:t>INCLUDES,</a:t>
            </a:r>
            <a:r>
              <a:rPr sz="1000" spc="-20" dirty="0">
                <a:solidFill>
                  <a:srgbClr val="FFFFFF"/>
                </a:solidFill>
                <a:latin typeface="Arial Black"/>
                <a:cs typeface="Arial Black"/>
              </a:rPr>
              <a:t> </a:t>
            </a:r>
            <a:r>
              <a:rPr sz="1000" spc="-40" dirty="0">
                <a:solidFill>
                  <a:srgbClr val="FFFFFF"/>
                </a:solidFill>
                <a:latin typeface="Arial Black"/>
                <a:cs typeface="Arial Black"/>
              </a:rPr>
              <a:t>TCUP</a:t>
            </a:r>
            <a:endParaRPr sz="1000">
              <a:latin typeface="Arial Black"/>
              <a:cs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p:nvPr/>
        </p:nvSpPr>
        <p:spPr>
          <a:xfrm>
            <a:off x="514488" y="177986"/>
            <a:ext cx="7337425" cy="259715"/>
          </a:xfrm>
          <a:prstGeom prst="rect">
            <a:avLst/>
          </a:prstGeom>
        </p:spPr>
        <p:txBody>
          <a:bodyPr vert="horz" wrap="square" lIns="0" tIns="17145" rIns="0" bIns="0" rtlCol="0">
            <a:spAutoFit/>
          </a:bodyPr>
          <a:lstStyle/>
          <a:p>
            <a:pPr marL="12700">
              <a:lnSpc>
                <a:spcPct val="100000"/>
              </a:lnSpc>
              <a:spcBef>
                <a:spcPts val="135"/>
              </a:spcBef>
            </a:pPr>
            <a:r>
              <a:rPr sz="1500" spc="-145" dirty="0">
                <a:solidFill>
                  <a:srgbClr val="FFFFFF"/>
                </a:solidFill>
                <a:latin typeface="Arial Black"/>
                <a:cs typeface="Arial Black"/>
              </a:rPr>
              <a:t>NSF</a:t>
            </a:r>
            <a:r>
              <a:rPr sz="1500" spc="-85" dirty="0">
                <a:solidFill>
                  <a:srgbClr val="FFFFFF"/>
                </a:solidFill>
                <a:latin typeface="Arial Black"/>
                <a:cs typeface="Arial Black"/>
              </a:rPr>
              <a:t> </a:t>
            </a:r>
            <a:r>
              <a:rPr sz="1500" spc="-155" dirty="0">
                <a:solidFill>
                  <a:srgbClr val="FFFFFF"/>
                </a:solidFill>
                <a:latin typeface="Arial Black"/>
                <a:cs typeface="Arial Black"/>
              </a:rPr>
              <a:t>TAKING</a:t>
            </a:r>
            <a:r>
              <a:rPr sz="1500" spc="-70" dirty="0">
                <a:solidFill>
                  <a:srgbClr val="FFFFFF"/>
                </a:solidFill>
                <a:latin typeface="Arial Black"/>
                <a:cs typeface="Arial Black"/>
              </a:rPr>
              <a:t> </a:t>
            </a:r>
            <a:r>
              <a:rPr sz="1500" spc="-110" dirty="0">
                <a:solidFill>
                  <a:srgbClr val="FFFFFF"/>
                </a:solidFill>
                <a:latin typeface="Arial Black"/>
                <a:cs typeface="Arial Black"/>
              </a:rPr>
              <a:t>ACTION:</a:t>
            </a:r>
            <a:r>
              <a:rPr sz="1500" spc="-80" dirty="0">
                <a:solidFill>
                  <a:srgbClr val="FFFFFF"/>
                </a:solidFill>
                <a:latin typeface="Arial Black"/>
                <a:cs typeface="Arial Black"/>
              </a:rPr>
              <a:t> </a:t>
            </a:r>
            <a:r>
              <a:rPr sz="1500" spc="-105" dirty="0">
                <a:solidFill>
                  <a:srgbClr val="FFFFFF"/>
                </a:solidFill>
                <a:latin typeface="Arial Black"/>
                <a:cs typeface="Arial Black"/>
              </a:rPr>
              <a:t>COVID-</a:t>
            </a:r>
            <a:r>
              <a:rPr sz="1500" spc="-140" dirty="0">
                <a:solidFill>
                  <a:srgbClr val="FFFFFF"/>
                </a:solidFill>
                <a:latin typeface="Arial Black"/>
                <a:cs typeface="Arial Black"/>
              </a:rPr>
              <a:t>19</a:t>
            </a:r>
            <a:r>
              <a:rPr sz="1500" spc="-85" dirty="0">
                <a:solidFill>
                  <a:srgbClr val="FFFFFF"/>
                </a:solidFill>
                <a:latin typeface="Arial Black"/>
                <a:cs typeface="Arial Black"/>
              </a:rPr>
              <a:t> </a:t>
            </a:r>
            <a:r>
              <a:rPr sz="1500" spc="-165" dirty="0">
                <a:solidFill>
                  <a:srgbClr val="FFFFFF"/>
                </a:solidFill>
                <a:latin typeface="Arial Black"/>
                <a:cs typeface="Arial Black"/>
              </a:rPr>
              <a:t>DIVERSITY,</a:t>
            </a:r>
            <a:r>
              <a:rPr sz="1500" spc="-70" dirty="0">
                <a:solidFill>
                  <a:srgbClr val="FFFFFF"/>
                </a:solidFill>
                <a:latin typeface="Arial Black"/>
                <a:cs typeface="Arial Black"/>
              </a:rPr>
              <a:t> </a:t>
            </a:r>
            <a:r>
              <a:rPr sz="1500" spc="-150" dirty="0">
                <a:solidFill>
                  <a:srgbClr val="FFFFFF"/>
                </a:solidFill>
                <a:latin typeface="Arial Black"/>
                <a:cs typeface="Arial Black"/>
              </a:rPr>
              <a:t>EQUITY</a:t>
            </a:r>
            <a:r>
              <a:rPr sz="1500" spc="-80" dirty="0">
                <a:solidFill>
                  <a:srgbClr val="FFFFFF"/>
                </a:solidFill>
                <a:latin typeface="Arial Black"/>
                <a:cs typeface="Arial Black"/>
              </a:rPr>
              <a:t> </a:t>
            </a:r>
            <a:r>
              <a:rPr sz="1500" spc="-195" dirty="0">
                <a:solidFill>
                  <a:srgbClr val="FFFFFF"/>
                </a:solidFill>
                <a:latin typeface="Arial Black"/>
                <a:cs typeface="Arial Black"/>
              </a:rPr>
              <a:t>&amp;</a:t>
            </a:r>
            <a:r>
              <a:rPr sz="1500" spc="-70" dirty="0">
                <a:solidFill>
                  <a:srgbClr val="FFFFFF"/>
                </a:solidFill>
                <a:latin typeface="Arial Black"/>
                <a:cs typeface="Arial Black"/>
              </a:rPr>
              <a:t> </a:t>
            </a:r>
            <a:r>
              <a:rPr sz="1500" spc="-110" dirty="0">
                <a:solidFill>
                  <a:srgbClr val="FFFFFF"/>
                </a:solidFill>
                <a:latin typeface="Arial Black"/>
                <a:cs typeface="Arial Black"/>
              </a:rPr>
              <a:t>INCLUSION</a:t>
            </a:r>
            <a:r>
              <a:rPr sz="1500" spc="-85" dirty="0">
                <a:solidFill>
                  <a:srgbClr val="FFFFFF"/>
                </a:solidFill>
                <a:latin typeface="Arial Black"/>
                <a:cs typeface="Arial Black"/>
              </a:rPr>
              <a:t> </a:t>
            </a:r>
            <a:r>
              <a:rPr sz="1500" spc="-90" dirty="0">
                <a:solidFill>
                  <a:srgbClr val="FFFFFF"/>
                </a:solidFill>
                <a:latin typeface="Arial Black"/>
                <a:cs typeface="Arial Black"/>
              </a:rPr>
              <a:t>CHALLENGE</a:t>
            </a:r>
            <a:endParaRPr sz="1500">
              <a:latin typeface="Arial Black"/>
              <a:cs typeface="Arial Black"/>
            </a:endParaRPr>
          </a:p>
        </p:txBody>
      </p:sp>
      <p:sp>
        <p:nvSpPr>
          <p:cNvPr id="3" name="object 3">
            <a:extLst>
              <a:ext uri="{C183D7F6-B498-43B3-948B-1728B52AA6E4}">
                <adec:decorative xmlns:adec="http://schemas.microsoft.com/office/drawing/2017/decorative" val="1"/>
              </a:ext>
            </a:extLst>
          </p:cNvPr>
          <p:cNvSpPr txBox="1"/>
          <p:nvPr/>
        </p:nvSpPr>
        <p:spPr>
          <a:xfrm>
            <a:off x="514488" y="755488"/>
            <a:ext cx="1837055" cy="177800"/>
          </a:xfrm>
          <a:prstGeom prst="rect">
            <a:avLst/>
          </a:prstGeom>
        </p:spPr>
        <p:txBody>
          <a:bodyPr vert="horz" wrap="square" lIns="0" tIns="12065" rIns="0" bIns="0" rtlCol="0">
            <a:spAutoFit/>
          </a:bodyPr>
          <a:lstStyle/>
          <a:p>
            <a:pPr marL="12700">
              <a:lnSpc>
                <a:spcPct val="100000"/>
              </a:lnSpc>
              <a:spcBef>
                <a:spcPts val="95"/>
              </a:spcBef>
            </a:pPr>
            <a:r>
              <a:rPr sz="1000" spc="-95" dirty="0">
                <a:solidFill>
                  <a:srgbClr val="C9AC50"/>
                </a:solidFill>
                <a:latin typeface="Arial Black"/>
                <a:cs typeface="Arial Black"/>
              </a:rPr>
              <a:t>ACTION</a:t>
            </a:r>
            <a:r>
              <a:rPr sz="1000" spc="-45" dirty="0">
                <a:solidFill>
                  <a:srgbClr val="C9AC50"/>
                </a:solidFill>
                <a:latin typeface="Arial Black"/>
                <a:cs typeface="Arial Black"/>
              </a:rPr>
              <a:t> </a:t>
            </a:r>
            <a:r>
              <a:rPr sz="1000" spc="-110" dirty="0">
                <a:solidFill>
                  <a:srgbClr val="C9AC50"/>
                </a:solidFill>
                <a:latin typeface="Arial Black"/>
                <a:cs typeface="Arial Black"/>
              </a:rPr>
              <a:t>PLANS</a:t>
            </a:r>
            <a:r>
              <a:rPr sz="1000" spc="-55" dirty="0">
                <a:solidFill>
                  <a:srgbClr val="C9AC50"/>
                </a:solidFill>
                <a:latin typeface="Arial Black"/>
                <a:cs typeface="Arial Black"/>
              </a:rPr>
              <a:t> </a:t>
            </a:r>
            <a:r>
              <a:rPr sz="1000" spc="-105" dirty="0">
                <a:solidFill>
                  <a:srgbClr val="C9AC50"/>
                </a:solidFill>
                <a:latin typeface="Arial Black"/>
                <a:cs typeface="Arial Black"/>
              </a:rPr>
              <a:t>FOR</a:t>
            </a:r>
            <a:r>
              <a:rPr sz="1000" spc="-40" dirty="0">
                <a:solidFill>
                  <a:srgbClr val="C9AC50"/>
                </a:solidFill>
                <a:latin typeface="Arial Black"/>
                <a:cs typeface="Arial Black"/>
              </a:rPr>
              <a:t> </a:t>
            </a:r>
            <a:r>
              <a:rPr sz="1000" spc="-105" dirty="0">
                <a:solidFill>
                  <a:srgbClr val="C9AC50"/>
                </a:solidFill>
                <a:latin typeface="Arial Black"/>
                <a:cs typeface="Arial Black"/>
              </a:rPr>
              <a:t>FACULTY</a:t>
            </a:r>
            <a:endParaRPr sz="1000">
              <a:latin typeface="Arial Black"/>
              <a:cs typeface="Arial Black"/>
            </a:endParaRPr>
          </a:p>
        </p:txBody>
      </p:sp>
      <p:sp>
        <p:nvSpPr>
          <p:cNvPr id="4" name="object 4">
            <a:extLst>
              <a:ext uri="{C183D7F6-B498-43B3-948B-1728B52AA6E4}">
                <adec:decorative xmlns:adec="http://schemas.microsoft.com/office/drawing/2017/decorative" val="1"/>
              </a:ext>
            </a:extLst>
          </p:cNvPr>
          <p:cNvSpPr/>
          <p:nvPr/>
        </p:nvSpPr>
        <p:spPr>
          <a:xfrm>
            <a:off x="4428744" y="705612"/>
            <a:ext cx="0" cy="283845"/>
          </a:xfrm>
          <a:custGeom>
            <a:avLst/>
            <a:gdLst/>
            <a:ahLst/>
            <a:cxnLst/>
            <a:rect l="l" t="t" r="r" b="b"/>
            <a:pathLst>
              <a:path h="283844">
                <a:moveTo>
                  <a:pt x="0" y="0"/>
                </a:moveTo>
                <a:lnTo>
                  <a:pt x="0" y="283464"/>
                </a:lnTo>
              </a:path>
            </a:pathLst>
          </a:custGeom>
          <a:ln w="6350">
            <a:solidFill>
              <a:srgbClr val="FFFFFF"/>
            </a:solidFill>
          </a:ln>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txBox="1"/>
          <p:nvPr/>
        </p:nvSpPr>
        <p:spPr>
          <a:xfrm>
            <a:off x="4565308" y="750504"/>
            <a:ext cx="3666490" cy="177800"/>
          </a:xfrm>
          <a:prstGeom prst="rect">
            <a:avLst/>
          </a:prstGeom>
        </p:spPr>
        <p:txBody>
          <a:bodyPr vert="horz" wrap="square" lIns="0" tIns="12065" rIns="0" bIns="0" rtlCol="0">
            <a:spAutoFit/>
          </a:bodyPr>
          <a:lstStyle/>
          <a:p>
            <a:pPr marL="12700">
              <a:lnSpc>
                <a:spcPct val="100000"/>
              </a:lnSpc>
              <a:spcBef>
                <a:spcPts val="95"/>
              </a:spcBef>
            </a:pPr>
            <a:r>
              <a:rPr sz="1000" spc="-45" dirty="0">
                <a:solidFill>
                  <a:srgbClr val="FFFFFF"/>
                </a:solidFill>
                <a:latin typeface="Arial Black"/>
                <a:cs typeface="Arial Black"/>
              </a:rPr>
              <a:t>Indiana</a:t>
            </a:r>
            <a:r>
              <a:rPr sz="1000" spc="-30" dirty="0">
                <a:solidFill>
                  <a:srgbClr val="FFFFFF"/>
                </a:solidFill>
                <a:latin typeface="Arial Black"/>
                <a:cs typeface="Arial Black"/>
              </a:rPr>
              <a:t> </a:t>
            </a:r>
            <a:r>
              <a:rPr sz="1000" spc="-55" dirty="0">
                <a:solidFill>
                  <a:srgbClr val="FFFFFF"/>
                </a:solidFill>
                <a:latin typeface="Arial Black"/>
                <a:cs typeface="Arial Black"/>
              </a:rPr>
              <a:t>University-</a:t>
            </a:r>
            <a:r>
              <a:rPr sz="1000" spc="-40" dirty="0">
                <a:solidFill>
                  <a:srgbClr val="FFFFFF"/>
                </a:solidFill>
                <a:latin typeface="Arial Black"/>
                <a:cs typeface="Arial Black"/>
              </a:rPr>
              <a:t>Purdue</a:t>
            </a:r>
            <a:r>
              <a:rPr sz="1000" spc="20" dirty="0">
                <a:solidFill>
                  <a:srgbClr val="FFFFFF"/>
                </a:solidFill>
                <a:latin typeface="Arial Black"/>
                <a:cs typeface="Arial Black"/>
              </a:rPr>
              <a:t> </a:t>
            </a:r>
            <a:r>
              <a:rPr sz="1000" spc="-55" dirty="0">
                <a:solidFill>
                  <a:srgbClr val="FFFFFF"/>
                </a:solidFill>
                <a:latin typeface="Arial Black"/>
                <a:cs typeface="Arial Black"/>
              </a:rPr>
              <a:t>University</a:t>
            </a:r>
            <a:r>
              <a:rPr sz="1000" dirty="0">
                <a:solidFill>
                  <a:srgbClr val="FFFFFF"/>
                </a:solidFill>
                <a:latin typeface="Arial Black"/>
                <a:cs typeface="Arial Black"/>
              </a:rPr>
              <a:t> </a:t>
            </a:r>
            <a:r>
              <a:rPr sz="1000" spc="-55" dirty="0">
                <a:solidFill>
                  <a:srgbClr val="FFFFFF"/>
                </a:solidFill>
                <a:latin typeface="Arial Black"/>
                <a:cs typeface="Arial Black"/>
              </a:rPr>
              <a:t>Indianapolis</a:t>
            </a:r>
            <a:r>
              <a:rPr sz="1000" dirty="0">
                <a:solidFill>
                  <a:srgbClr val="FFFFFF"/>
                </a:solidFill>
                <a:latin typeface="Arial Black"/>
                <a:cs typeface="Arial Black"/>
              </a:rPr>
              <a:t> </a:t>
            </a:r>
            <a:r>
              <a:rPr sz="1000" spc="-35" dirty="0">
                <a:solidFill>
                  <a:srgbClr val="FFFFFF"/>
                </a:solidFill>
                <a:latin typeface="Arial Black"/>
                <a:cs typeface="Arial Black"/>
              </a:rPr>
              <a:t>(IUPUI)</a:t>
            </a:r>
            <a:endParaRPr sz="1000">
              <a:latin typeface="Arial Black"/>
              <a:cs typeface="Arial Black"/>
            </a:endParaRPr>
          </a:p>
        </p:txBody>
      </p:sp>
      <p:sp>
        <p:nvSpPr>
          <p:cNvPr id="8" name="Title 7">
            <a:extLst>
              <a:ext uri="{FF2B5EF4-FFF2-40B4-BE49-F238E27FC236}">
                <a16:creationId xmlns:a16="http://schemas.microsoft.com/office/drawing/2014/main" id="{F75021F0-A89A-B568-2E2B-9EA036EC03A6}"/>
              </a:ext>
            </a:extLst>
          </p:cNvPr>
          <p:cNvSpPr>
            <a:spLocks noGrp="1"/>
          </p:cNvSpPr>
          <p:nvPr>
            <p:ph type="title" idx="4294967295"/>
          </p:nvPr>
        </p:nvSpPr>
        <p:spPr>
          <a:xfrm>
            <a:off x="479425" y="1438392"/>
            <a:ext cx="10509250" cy="700192"/>
          </a:xfrm>
        </p:spPr>
        <p:txBody>
          <a:bodyPr/>
          <a:lstStyle/>
          <a:p>
            <a:r>
              <a:rPr lang="en-US" sz="2400" b="1" dirty="0">
                <a:solidFill>
                  <a:schemeClr val="tx1"/>
                </a:solidFill>
                <a:effectLst/>
                <a:latin typeface="Calibri" panose="020F0502020204030204" pitchFamily="34" charset="0"/>
                <a:cs typeface="Calibri" panose="020F0502020204030204" pitchFamily="34" charset="0"/>
              </a:rPr>
              <a:t>The</a:t>
            </a:r>
            <a:r>
              <a:rPr lang="en-US" sz="2400" b="1" spc="-40" dirty="0">
                <a:solidFill>
                  <a:schemeClr val="tx1"/>
                </a:solidFill>
                <a:effectLst/>
                <a:latin typeface="Calibri" panose="020F0502020204030204" pitchFamily="34" charset="0"/>
                <a:cs typeface="Calibri" panose="020F0502020204030204" pitchFamily="34" charset="0"/>
              </a:rPr>
              <a:t> </a:t>
            </a:r>
            <a:r>
              <a:rPr lang="en-US" sz="2400" b="1" spc="-10" dirty="0">
                <a:solidFill>
                  <a:schemeClr val="tx1"/>
                </a:solidFill>
                <a:effectLst/>
                <a:latin typeface="Calibri" panose="020F0502020204030204" pitchFamily="34" charset="0"/>
                <a:cs typeface="Calibri" panose="020F0502020204030204" pitchFamily="34" charset="0"/>
              </a:rPr>
              <a:t>Issue:</a:t>
            </a:r>
            <a:endParaRPr lang="en-US" dirty="0">
              <a:solidFill>
                <a:schemeClr val="tx1"/>
              </a:solidFill>
              <a:effectLst/>
            </a:endParaRPr>
          </a:p>
          <a:p>
            <a:endParaRPr lang="en-US" dirty="0">
              <a:solidFill>
                <a:schemeClr val="tx1"/>
              </a:solidFill>
            </a:endParaRPr>
          </a:p>
        </p:txBody>
      </p:sp>
      <p:sp>
        <p:nvSpPr>
          <p:cNvPr id="6" name="object 6"/>
          <p:cNvSpPr txBox="1"/>
          <p:nvPr/>
        </p:nvSpPr>
        <p:spPr>
          <a:xfrm>
            <a:off x="479425" y="2133600"/>
            <a:ext cx="11233150" cy="3875420"/>
          </a:xfrm>
          <a:prstGeom prst="rect">
            <a:avLst/>
          </a:prstGeom>
        </p:spPr>
        <p:txBody>
          <a:bodyPr vert="horz" wrap="square" lIns="0" tIns="12700" rIns="0" bIns="0" rtlCol="0">
            <a:spAutoFit/>
          </a:bodyPr>
          <a:lstStyle/>
          <a:p>
            <a:pPr marL="12700" marR="75565">
              <a:lnSpc>
                <a:spcPct val="100000"/>
              </a:lnSpc>
              <a:spcBef>
                <a:spcPts val="1515"/>
              </a:spcBef>
            </a:pPr>
            <a:r>
              <a:rPr sz="1800" i="1" dirty="0">
                <a:latin typeface="Calibri"/>
                <a:cs typeface="Calibri"/>
              </a:rPr>
              <a:t>Background</a:t>
            </a:r>
            <a:r>
              <a:rPr sz="1800" dirty="0">
                <a:latin typeface="Calibri"/>
                <a:cs typeface="Calibri"/>
              </a:rPr>
              <a:t>:</a:t>
            </a:r>
            <a:r>
              <a:rPr sz="1800" spc="340" dirty="0">
                <a:latin typeface="Calibri"/>
                <a:cs typeface="Calibri"/>
              </a:rPr>
              <a:t> </a:t>
            </a:r>
            <a:r>
              <a:rPr sz="1800" dirty="0">
                <a:latin typeface="Calibri"/>
                <a:cs typeface="Calibri"/>
              </a:rPr>
              <a:t>IUPUI</a:t>
            </a:r>
            <a:r>
              <a:rPr sz="1800" spc="-55" dirty="0">
                <a:latin typeface="Calibri"/>
                <a:cs typeface="Calibri"/>
              </a:rPr>
              <a:t> </a:t>
            </a:r>
            <a:r>
              <a:rPr sz="1800" dirty="0">
                <a:latin typeface="Calibri"/>
                <a:cs typeface="Calibri"/>
              </a:rPr>
              <a:t>surveyed</a:t>
            </a:r>
            <a:r>
              <a:rPr sz="1800" spc="-55" dirty="0">
                <a:latin typeface="Calibri"/>
                <a:cs typeface="Calibri"/>
              </a:rPr>
              <a:t> </a:t>
            </a:r>
            <a:r>
              <a:rPr sz="1800" dirty="0">
                <a:latin typeface="Calibri"/>
                <a:cs typeface="Calibri"/>
              </a:rPr>
              <a:t>all</a:t>
            </a:r>
            <a:r>
              <a:rPr sz="1800" spc="-40" dirty="0">
                <a:latin typeface="Calibri"/>
                <a:cs typeface="Calibri"/>
              </a:rPr>
              <a:t> </a:t>
            </a:r>
            <a:r>
              <a:rPr sz="1800" dirty="0">
                <a:latin typeface="Calibri"/>
                <a:cs typeface="Calibri"/>
              </a:rPr>
              <a:t>faculty</a:t>
            </a:r>
            <a:r>
              <a:rPr sz="1800" spc="-35" dirty="0">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gauge</a:t>
            </a:r>
            <a:r>
              <a:rPr sz="1800" spc="-4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impact</a:t>
            </a:r>
            <a:r>
              <a:rPr sz="1800" spc="-40"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pandemic</a:t>
            </a:r>
            <a:r>
              <a:rPr sz="1800" spc="-4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assess</a:t>
            </a:r>
            <a:r>
              <a:rPr sz="1800" spc="-60" dirty="0">
                <a:latin typeface="Calibri"/>
                <a:cs typeface="Calibri"/>
              </a:rPr>
              <a:t> </a:t>
            </a:r>
            <a:r>
              <a:rPr sz="1800" dirty="0">
                <a:latin typeface="Calibri"/>
                <a:cs typeface="Calibri"/>
              </a:rPr>
              <a:t>how</a:t>
            </a:r>
            <a:r>
              <a:rPr sz="1800" spc="-40" dirty="0">
                <a:latin typeface="Calibri"/>
                <a:cs typeface="Calibri"/>
              </a:rPr>
              <a:t> </a:t>
            </a:r>
            <a:r>
              <a:rPr sz="1800" dirty="0">
                <a:latin typeface="Calibri"/>
                <a:cs typeface="Calibri"/>
              </a:rPr>
              <a:t>to</a:t>
            </a:r>
            <a:r>
              <a:rPr sz="1800" spc="-50" dirty="0">
                <a:latin typeface="Calibri"/>
                <a:cs typeface="Calibri"/>
              </a:rPr>
              <a:t> </a:t>
            </a:r>
            <a:r>
              <a:rPr sz="1800" dirty="0">
                <a:latin typeface="Calibri"/>
                <a:cs typeface="Calibri"/>
              </a:rPr>
              <a:t>best</a:t>
            </a:r>
            <a:r>
              <a:rPr sz="1800" spc="-50" dirty="0">
                <a:latin typeface="Calibri"/>
                <a:cs typeface="Calibri"/>
              </a:rPr>
              <a:t> </a:t>
            </a:r>
            <a:r>
              <a:rPr sz="1800" dirty="0">
                <a:latin typeface="Calibri"/>
                <a:cs typeface="Calibri"/>
              </a:rPr>
              <a:t>provide</a:t>
            </a:r>
            <a:r>
              <a:rPr sz="1800" spc="-30" dirty="0">
                <a:latin typeface="Calibri"/>
                <a:cs typeface="Calibri"/>
              </a:rPr>
              <a:t> </a:t>
            </a:r>
            <a:r>
              <a:rPr sz="1800" spc="-10" dirty="0">
                <a:latin typeface="Calibri"/>
                <a:cs typeface="Calibri"/>
              </a:rPr>
              <a:t>support. </a:t>
            </a:r>
            <a:r>
              <a:rPr sz="1800" dirty="0">
                <a:latin typeface="Calibri"/>
                <a:cs typeface="Calibri"/>
              </a:rPr>
              <a:t>Results</a:t>
            </a:r>
            <a:r>
              <a:rPr sz="1800" spc="-60" dirty="0">
                <a:latin typeface="Calibri"/>
                <a:cs typeface="Calibri"/>
              </a:rPr>
              <a:t> </a:t>
            </a:r>
            <a:r>
              <a:rPr sz="1800" dirty="0">
                <a:latin typeface="Calibri"/>
                <a:cs typeface="Calibri"/>
              </a:rPr>
              <a:t>mirrored</a:t>
            </a:r>
            <a:r>
              <a:rPr sz="1800" spc="-55" dirty="0">
                <a:latin typeface="Calibri"/>
                <a:cs typeface="Calibri"/>
              </a:rPr>
              <a:t> </a:t>
            </a:r>
            <a:r>
              <a:rPr sz="1800" dirty="0">
                <a:latin typeface="Calibri"/>
                <a:cs typeface="Calibri"/>
              </a:rPr>
              <a:t>national</a:t>
            </a:r>
            <a:r>
              <a:rPr sz="1800" spc="-60" dirty="0">
                <a:latin typeface="Calibri"/>
                <a:cs typeface="Calibri"/>
              </a:rPr>
              <a:t> </a:t>
            </a:r>
            <a:r>
              <a:rPr sz="1800" dirty="0">
                <a:latin typeface="Calibri"/>
                <a:cs typeface="Calibri"/>
              </a:rPr>
              <a:t>trends</a:t>
            </a:r>
            <a:r>
              <a:rPr sz="1800" spc="-60" dirty="0">
                <a:latin typeface="Calibri"/>
                <a:cs typeface="Calibri"/>
              </a:rPr>
              <a:t> </a:t>
            </a:r>
            <a:r>
              <a:rPr sz="1800" dirty="0">
                <a:latin typeface="Calibri"/>
                <a:cs typeface="Calibri"/>
              </a:rPr>
              <a:t>–</a:t>
            </a:r>
            <a:r>
              <a:rPr sz="1800" spc="-50" dirty="0">
                <a:latin typeface="Calibri"/>
                <a:cs typeface="Calibri"/>
              </a:rPr>
              <a:t> </a:t>
            </a:r>
            <a:r>
              <a:rPr sz="1800" dirty="0">
                <a:latin typeface="Calibri"/>
                <a:cs typeface="Calibri"/>
              </a:rPr>
              <a:t>women,</a:t>
            </a:r>
            <a:r>
              <a:rPr sz="1800" spc="-65" dirty="0">
                <a:latin typeface="Calibri"/>
                <a:cs typeface="Calibri"/>
              </a:rPr>
              <a:t> </a:t>
            </a:r>
            <a:r>
              <a:rPr sz="1800" dirty="0">
                <a:latin typeface="Calibri"/>
                <a:cs typeface="Calibri"/>
              </a:rPr>
              <a:t>particularly</a:t>
            </a:r>
            <a:r>
              <a:rPr sz="1800" spc="-45" dirty="0">
                <a:latin typeface="Calibri"/>
                <a:cs typeface="Calibri"/>
              </a:rPr>
              <a:t> </a:t>
            </a:r>
            <a:r>
              <a:rPr sz="1800" dirty="0">
                <a:latin typeface="Calibri"/>
                <a:cs typeface="Calibri"/>
              </a:rPr>
              <a:t>women</a:t>
            </a:r>
            <a:r>
              <a:rPr sz="1800" spc="-50" dirty="0">
                <a:latin typeface="Calibri"/>
                <a:cs typeface="Calibri"/>
              </a:rPr>
              <a:t> </a:t>
            </a:r>
            <a:r>
              <a:rPr sz="1800" dirty="0">
                <a:latin typeface="Calibri"/>
                <a:cs typeface="Calibri"/>
              </a:rPr>
              <a:t>of</a:t>
            </a:r>
            <a:r>
              <a:rPr sz="1800" spc="-65" dirty="0">
                <a:latin typeface="Calibri"/>
                <a:cs typeface="Calibri"/>
              </a:rPr>
              <a:t> </a:t>
            </a:r>
            <a:r>
              <a:rPr sz="1800" spc="-20" dirty="0">
                <a:latin typeface="Calibri"/>
                <a:cs typeface="Calibri"/>
              </a:rPr>
              <a:t>Color,</a:t>
            </a:r>
            <a:r>
              <a:rPr sz="1800" spc="-45" dirty="0">
                <a:latin typeface="Calibri"/>
                <a:cs typeface="Calibri"/>
              </a:rPr>
              <a:t> </a:t>
            </a:r>
            <a:r>
              <a:rPr sz="1800" dirty="0">
                <a:latin typeface="Calibri"/>
                <a:cs typeface="Calibri"/>
              </a:rPr>
              <a:t>were</a:t>
            </a:r>
            <a:r>
              <a:rPr sz="1800" spc="-50" dirty="0">
                <a:latin typeface="Calibri"/>
                <a:cs typeface="Calibri"/>
              </a:rPr>
              <a:t> </a:t>
            </a:r>
            <a:r>
              <a:rPr sz="1800" dirty="0">
                <a:latin typeface="Calibri"/>
                <a:cs typeface="Calibri"/>
              </a:rPr>
              <a:t>more</a:t>
            </a:r>
            <a:r>
              <a:rPr sz="1800" spc="-60" dirty="0">
                <a:latin typeface="Calibri"/>
                <a:cs typeface="Calibri"/>
              </a:rPr>
              <a:t> </a:t>
            </a:r>
            <a:r>
              <a:rPr sz="1800" dirty="0">
                <a:latin typeface="Calibri"/>
                <a:cs typeface="Calibri"/>
              </a:rPr>
              <a:t>often</a:t>
            </a:r>
            <a:r>
              <a:rPr sz="1800" spc="-55" dirty="0">
                <a:latin typeface="Calibri"/>
                <a:cs typeface="Calibri"/>
              </a:rPr>
              <a:t> </a:t>
            </a:r>
            <a:r>
              <a:rPr sz="1800" dirty="0">
                <a:latin typeface="Calibri"/>
                <a:cs typeface="Calibri"/>
              </a:rPr>
              <a:t>juggling</a:t>
            </a:r>
            <a:r>
              <a:rPr sz="1800" spc="-50" dirty="0">
                <a:latin typeface="Calibri"/>
                <a:cs typeface="Calibri"/>
              </a:rPr>
              <a:t> </a:t>
            </a:r>
            <a:r>
              <a:rPr sz="1800" spc="-10" dirty="0">
                <a:latin typeface="Calibri"/>
                <a:cs typeface="Calibri"/>
              </a:rPr>
              <a:t>caregiving responsibilities</a:t>
            </a:r>
            <a:r>
              <a:rPr sz="1800" spc="-25" dirty="0">
                <a:latin typeface="Calibri"/>
                <a:cs typeface="Calibri"/>
              </a:rPr>
              <a:t> </a:t>
            </a:r>
            <a:r>
              <a:rPr sz="1800" dirty="0">
                <a:latin typeface="Calibri"/>
                <a:cs typeface="Calibri"/>
              </a:rPr>
              <a:t>at</a:t>
            </a:r>
            <a:r>
              <a:rPr sz="1800" spc="-40" dirty="0">
                <a:latin typeface="Calibri"/>
                <a:cs typeface="Calibri"/>
              </a:rPr>
              <a:t> </a:t>
            </a:r>
            <a:r>
              <a:rPr sz="1800" dirty="0">
                <a:latin typeface="Calibri"/>
                <a:cs typeface="Calibri"/>
              </a:rPr>
              <a:t>home</a:t>
            </a:r>
            <a:r>
              <a:rPr sz="1800" spc="-3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coping</a:t>
            </a:r>
            <a:r>
              <a:rPr sz="1800" spc="-20" dirty="0">
                <a:latin typeface="Calibri"/>
                <a:cs typeface="Calibri"/>
              </a:rPr>
              <a:t> </a:t>
            </a:r>
            <a:r>
              <a:rPr sz="1800" dirty="0">
                <a:latin typeface="Calibri"/>
                <a:cs typeface="Calibri"/>
              </a:rPr>
              <a:t>with</a:t>
            </a:r>
            <a:r>
              <a:rPr sz="1800" spc="-15" dirty="0">
                <a:latin typeface="Calibri"/>
                <a:cs typeface="Calibri"/>
              </a:rPr>
              <a:t> </a:t>
            </a:r>
            <a:r>
              <a:rPr sz="1800" dirty="0">
                <a:latin typeface="Calibri"/>
                <a:cs typeface="Calibri"/>
              </a:rPr>
              <a:t>illness</a:t>
            </a:r>
            <a:r>
              <a:rPr sz="1800" spc="-3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loss)</a:t>
            </a:r>
            <a:r>
              <a:rPr sz="1800" spc="-3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loved</a:t>
            </a:r>
            <a:r>
              <a:rPr sz="1800" spc="-20" dirty="0">
                <a:latin typeface="Calibri"/>
                <a:cs typeface="Calibri"/>
              </a:rPr>
              <a:t> </a:t>
            </a:r>
            <a:r>
              <a:rPr sz="1800" dirty="0">
                <a:latin typeface="Calibri"/>
                <a:cs typeface="Calibri"/>
              </a:rPr>
              <a:t>ones,</a:t>
            </a:r>
            <a:r>
              <a:rPr sz="1800" spc="-40" dirty="0">
                <a:latin typeface="Calibri"/>
                <a:cs typeface="Calibri"/>
              </a:rPr>
              <a:t> </a:t>
            </a:r>
            <a:r>
              <a:rPr sz="1800" dirty="0">
                <a:latin typeface="Calibri"/>
                <a:cs typeface="Calibri"/>
              </a:rPr>
              <a:t>while</a:t>
            </a:r>
            <a:r>
              <a:rPr sz="1800" spc="-15" dirty="0">
                <a:latin typeface="Calibri"/>
                <a:cs typeface="Calibri"/>
              </a:rPr>
              <a:t> </a:t>
            </a:r>
            <a:r>
              <a:rPr sz="1800" dirty="0">
                <a:latin typeface="Calibri"/>
                <a:cs typeface="Calibri"/>
              </a:rPr>
              <a:t>also</a:t>
            </a:r>
            <a:r>
              <a:rPr sz="1800" spc="-35" dirty="0">
                <a:latin typeface="Calibri"/>
                <a:cs typeface="Calibri"/>
              </a:rPr>
              <a:t> </a:t>
            </a:r>
            <a:r>
              <a:rPr sz="1800" dirty="0">
                <a:latin typeface="Calibri"/>
                <a:cs typeface="Calibri"/>
              </a:rPr>
              <a:t>being</a:t>
            </a:r>
            <a:r>
              <a:rPr sz="1800" spc="-25" dirty="0">
                <a:latin typeface="Calibri"/>
                <a:cs typeface="Calibri"/>
              </a:rPr>
              <a:t> </a:t>
            </a:r>
            <a:r>
              <a:rPr sz="1800" dirty="0">
                <a:latin typeface="Calibri"/>
                <a:cs typeface="Calibri"/>
              </a:rPr>
              <a:t>sought</a:t>
            </a:r>
            <a:r>
              <a:rPr sz="1800" spc="-40" dirty="0">
                <a:latin typeface="Calibri"/>
                <a:cs typeface="Calibri"/>
              </a:rPr>
              <a:t> </a:t>
            </a:r>
            <a:r>
              <a:rPr sz="1800" dirty="0">
                <a:latin typeface="Calibri"/>
                <a:cs typeface="Calibri"/>
              </a:rPr>
              <a:t>out</a:t>
            </a:r>
            <a:r>
              <a:rPr sz="1800" spc="-40"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students</a:t>
            </a:r>
            <a:r>
              <a:rPr sz="1800" spc="-45" dirty="0">
                <a:latin typeface="Calibri"/>
                <a:cs typeface="Calibri"/>
              </a:rPr>
              <a:t> </a:t>
            </a:r>
            <a:r>
              <a:rPr sz="1800" spc="-25" dirty="0">
                <a:latin typeface="Calibri"/>
                <a:cs typeface="Calibri"/>
              </a:rPr>
              <a:t>for </a:t>
            </a:r>
            <a:r>
              <a:rPr sz="1800" dirty="0">
                <a:latin typeface="Calibri"/>
                <a:cs typeface="Calibri"/>
              </a:rPr>
              <a:t>support</a:t>
            </a:r>
            <a:r>
              <a:rPr sz="1800" spc="-55" dirty="0">
                <a:latin typeface="Calibri"/>
                <a:cs typeface="Calibri"/>
              </a:rPr>
              <a:t> </a:t>
            </a:r>
            <a:r>
              <a:rPr sz="1800" dirty="0">
                <a:latin typeface="Calibri"/>
                <a:cs typeface="Calibri"/>
              </a:rPr>
              <a:t>(IRDS,</a:t>
            </a:r>
            <a:r>
              <a:rPr sz="1800" spc="-25" dirty="0">
                <a:latin typeface="Calibri"/>
                <a:cs typeface="Calibri"/>
              </a:rPr>
              <a:t> </a:t>
            </a:r>
            <a:r>
              <a:rPr sz="1800" dirty="0">
                <a:latin typeface="Calibri"/>
                <a:cs typeface="Calibri"/>
              </a:rPr>
              <a:t>2020</a:t>
            </a:r>
            <a:r>
              <a:rPr sz="1800" spc="-40" dirty="0">
                <a:latin typeface="Calibri"/>
                <a:cs typeface="Calibri"/>
              </a:rPr>
              <a:t> </a:t>
            </a:r>
            <a:r>
              <a:rPr sz="1800" dirty="0">
                <a:latin typeface="Calibri"/>
                <a:cs typeface="Calibri"/>
              </a:rPr>
              <a:t>–</a:t>
            </a:r>
            <a:r>
              <a:rPr sz="1800" spc="-40" dirty="0">
                <a:latin typeface="Calibri"/>
                <a:cs typeface="Calibri"/>
              </a:rPr>
              <a:t> </a:t>
            </a:r>
            <a:r>
              <a:rPr sz="1800" dirty="0">
                <a:solidFill>
                  <a:srgbClr val="0561C1"/>
                </a:solidFill>
                <a:latin typeface="Calibri"/>
                <a:cs typeface="Calibri"/>
              </a:rPr>
              <a:t>full</a:t>
            </a:r>
            <a:r>
              <a:rPr sz="1800" spc="-40" dirty="0">
                <a:solidFill>
                  <a:srgbClr val="0561C1"/>
                </a:solidFill>
                <a:latin typeface="Calibri"/>
                <a:cs typeface="Calibri"/>
              </a:rPr>
              <a:t> </a:t>
            </a:r>
            <a:r>
              <a:rPr sz="1800" dirty="0">
                <a:solidFill>
                  <a:srgbClr val="0561C1"/>
                </a:solidFill>
                <a:latin typeface="Calibri"/>
                <a:cs typeface="Calibri"/>
              </a:rPr>
              <a:t>survey</a:t>
            </a:r>
            <a:r>
              <a:rPr sz="1800" dirty="0">
                <a:latin typeface="Calibri"/>
                <a:cs typeface="Calibri"/>
              </a:rPr>
              <a:t>;</a:t>
            </a:r>
            <a:r>
              <a:rPr sz="1800" spc="-55" dirty="0">
                <a:latin typeface="Calibri"/>
                <a:cs typeface="Calibri"/>
              </a:rPr>
              <a:t> </a:t>
            </a:r>
            <a:r>
              <a:rPr sz="1800" spc="-10" dirty="0">
                <a:solidFill>
                  <a:srgbClr val="0561C1"/>
                </a:solidFill>
                <a:latin typeface="Calibri"/>
                <a:cs typeface="Calibri"/>
              </a:rPr>
              <a:t>underrepresented</a:t>
            </a:r>
            <a:r>
              <a:rPr sz="1800" spc="-35" dirty="0">
                <a:solidFill>
                  <a:srgbClr val="0561C1"/>
                </a:solidFill>
                <a:latin typeface="Calibri"/>
                <a:cs typeface="Calibri"/>
              </a:rPr>
              <a:t> </a:t>
            </a:r>
            <a:r>
              <a:rPr sz="1800" dirty="0">
                <a:solidFill>
                  <a:srgbClr val="0561C1"/>
                </a:solidFill>
                <a:latin typeface="Calibri"/>
                <a:cs typeface="Calibri"/>
              </a:rPr>
              <a:t>instructor</a:t>
            </a:r>
            <a:r>
              <a:rPr sz="1800" spc="-30" dirty="0">
                <a:solidFill>
                  <a:srgbClr val="0561C1"/>
                </a:solidFill>
                <a:latin typeface="Calibri"/>
                <a:cs typeface="Calibri"/>
              </a:rPr>
              <a:t> </a:t>
            </a:r>
            <a:r>
              <a:rPr sz="1800" dirty="0">
                <a:solidFill>
                  <a:srgbClr val="0561C1"/>
                </a:solidFill>
                <a:latin typeface="Calibri"/>
                <a:cs typeface="Calibri"/>
              </a:rPr>
              <a:t>report</a:t>
            </a:r>
            <a:r>
              <a:rPr sz="1800" dirty="0">
                <a:latin typeface="Calibri"/>
                <a:cs typeface="Calibri"/>
              </a:rPr>
              <a:t>;</a:t>
            </a:r>
            <a:r>
              <a:rPr sz="1800" spc="-35" dirty="0">
                <a:latin typeface="Calibri"/>
                <a:cs typeface="Calibri"/>
              </a:rPr>
              <a:t> </a:t>
            </a:r>
            <a:r>
              <a:rPr sz="1800" dirty="0">
                <a:solidFill>
                  <a:srgbClr val="0561C1"/>
                </a:solidFill>
                <a:latin typeface="Calibri"/>
                <a:cs typeface="Calibri"/>
              </a:rPr>
              <a:t>report</a:t>
            </a:r>
            <a:r>
              <a:rPr sz="1800" spc="-40" dirty="0">
                <a:solidFill>
                  <a:srgbClr val="0561C1"/>
                </a:solidFill>
                <a:latin typeface="Calibri"/>
                <a:cs typeface="Calibri"/>
              </a:rPr>
              <a:t> </a:t>
            </a:r>
            <a:r>
              <a:rPr sz="1800" dirty="0">
                <a:solidFill>
                  <a:srgbClr val="0561C1"/>
                </a:solidFill>
                <a:latin typeface="Calibri"/>
                <a:cs typeface="Calibri"/>
              </a:rPr>
              <a:t>on</a:t>
            </a:r>
            <a:r>
              <a:rPr sz="1800" spc="-40" dirty="0">
                <a:solidFill>
                  <a:srgbClr val="0561C1"/>
                </a:solidFill>
                <a:latin typeface="Calibri"/>
                <a:cs typeface="Calibri"/>
              </a:rPr>
              <a:t> </a:t>
            </a:r>
            <a:r>
              <a:rPr sz="1800" dirty="0">
                <a:solidFill>
                  <a:srgbClr val="0561C1"/>
                </a:solidFill>
                <a:latin typeface="Calibri"/>
                <a:cs typeface="Calibri"/>
              </a:rPr>
              <a:t>women</a:t>
            </a:r>
            <a:r>
              <a:rPr sz="1800" dirty="0">
                <a:latin typeface="Calibri"/>
                <a:cs typeface="Calibri"/>
              </a:rPr>
              <a:t>;</a:t>
            </a:r>
            <a:r>
              <a:rPr sz="1800" spc="-35" dirty="0">
                <a:latin typeface="Calibri"/>
                <a:cs typeface="Calibri"/>
              </a:rPr>
              <a:t> </a:t>
            </a:r>
            <a:r>
              <a:rPr sz="1800" dirty="0">
                <a:solidFill>
                  <a:srgbClr val="0561C1"/>
                </a:solidFill>
                <a:latin typeface="Calibri"/>
                <a:cs typeface="Calibri"/>
              </a:rPr>
              <a:t>report</a:t>
            </a:r>
            <a:r>
              <a:rPr sz="1800" spc="-40" dirty="0">
                <a:solidFill>
                  <a:srgbClr val="0561C1"/>
                </a:solidFill>
                <a:latin typeface="Calibri"/>
                <a:cs typeface="Calibri"/>
              </a:rPr>
              <a:t> </a:t>
            </a:r>
            <a:r>
              <a:rPr sz="1800" dirty="0">
                <a:solidFill>
                  <a:srgbClr val="0561C1"/>
                </a:solidFill>
                <a:latin typeface="Calibri"/>
                <a:cs typeface="Calibri"/>
              </a:rPr>
              <a:t>on</a:t>
            </a:r>
            <a:r>
              <a:rPr sz="1800" spc="-45" dirty="0">
                <a:solidFill>
                  <a:srgbClr val="0561C1"/>
                </a:solidFill>
                <a:latin typeface="Calibri"/>
                <a:cs typeface="Calibri"/>
              </a:rPr>
              <a:t> </a:t>
            </a:r>
            <a:r>
              <a:rPr sz="1800" dirty="0">
                <a:solidFill>
                  <a:srgbClr val="0561C1"/>
                </a:solidFill>
                <a:latin typeface="Calibri"/>
                <a:cs typeface="Calibri"/>
              </a:rPr>
              <a:t>STEM</a:t>
            </a:r>
            <a:r>
              <a:rPr sz="1800" spc="-50" dirty="0">
                <a:solidFill>
                  <a:srgbClr val="0561C1"/>
                </a:solidFill>
                <a:latin typeface="Calibri"/>
                <a:cs typeface="Calibri"/>
              </a:rPr>
              <a:t> </a:t>
            </a:r>
            <a:r>
              <a:rPr sz="1800" dirty="0">
                <a:solidFill>
                  <a:srgbClr val="0561C1"/>
                </a:solidFill>
                <a:latin typeface="Calibri"/>
                <a:cs typeface="Calibri"/>
              </a:rPr>
              <a:t>and</a:t>
            </a:r>
            <a:r>
              <a:rPr sz="1800" spc="-35" dirty="0">
                <a:solidFill>
                  <a:srgbClr val="0561C1"/>
                </a:solidFill>
                <a:latin typeface="Calibri"/>
                <a:cs typeface="Calibri"/>
              </a:rPr>
              <a:t> </a:t>
            </a:r>
            <a:r>
              <a:rPr sz="1800" spc="-10" dirty="0">
                <a:solidFill>
                  <a:srgbClr val="0561C1"/>
                </a:solidFill>
                <a:latin typeface="Calibri"/>
                <a:cs typeface="Calibri"/>
              </a:rPr>
              <a:t>clinical </a:t>
            </a:r>
            <a:r>
              <a:rPr sz="1800" dirty="0">
                <a:solidFill>
                  <a:srgbClr val="0561C1"/>
                </a:solidFill>
                <a:latin typeface="Calibri"/>
                <a:cs typeface="Calibri"/>
              </a:rPr>
              <a:t>faculty</a:t>
            </a:r>
            <a:r>
              <a:rPr sz="1800" dirty="0">
                <a:latin typeface="Calibri"/>
                <a:cs typeface="Calibri"/>
              </a:rPr>
              <a:t>).</a:t>
            </a:r>
            <a:r>
              <a:rPr sz="1800" spc="-45"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simultaneous</a:t>
            </a:r>
            <a:r>
              <a:rPr sz="1800" spc="-50" dirty="0">
                <a:latin typeface="Calibri"/>
                <a:cs typeface="Calibri"/>
              </a:rPr>
              <a:t> </a:t>
            </a:r>
            <a:r>
              <a:rPr sz="1800" dirty="0">
                <a:latin typeface="Calibri"/>
                <a:cs typeface="Calibri"/>
              </a:rPr>
              <a:t>and</a:t>
            </a:r>
            <a:r>
              <a:rPr sz="1800" spc="-40" dirty="0">
                <a:latin typeface="Calibri"/>
                <a:cs typeface="Calibri"/>
              </a:rPr>
              <a:t> </a:t>
            </a:r>
            <a:r>
              <a:rPr sz="1800" spc="-10" dirty="0">
                <a:latin typeface="Calibri"/>
                <a:cs typeface="Calibri"/>
              </a:rPr>
              <a:t>interconnected</a:t>
            </a:r>
            <a:r>
              <a:rPr sz="1800" spc="-30" dirty="0">
                <a:latin typeface="Calibri"/>
                <a:cs typeface="Calibri"/>
              </a:rPr>
              <a:t> </a:t>
            </a:r>
            <a:r>
              <a:rPr sz="1800" dirty="0">
                <a:latin typeface="Calibri"/>
                <a:cs typeface="Calibri"/>
              </a:rPr>
              <a:t>racial</a:t>
            </a:r>
            <a:r>
              <a:rPr sz="1800" spc="-40" dirty="0">
                <a:latin typeface="Calibri"/>
                <a:cs typeface="Calibri"/>
              </a:rPr>
              <a:t> </a:t>
            </a:r>
            <a:r>
              <a:rPr sz="1800" spc="-10" dirty="0">
                <a:latin typeface="Calibri"/>
                <a:cs typeface="Calibri"/>
              </a:rPr>
              <a:t>reckoning</a:t>
            </a:r>
            <a:r>
              <a:rPr sz="1800" spc="-3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2020,</a:t>
            </a:r>
            <a:r>
              <a:rPr sz="1800" spc="-45" dirty="0">
                <a:latin typeface="Calibri"/>
                <a:cs typeface="Calibri"/>
              </a:rPr>
              <a:t> </a:t>
            </a:r>
            <a:r>
              <a:rPr sz="1800" spc="-10" dirty="0">
                <a:latin typeface="Calibri"/>
                <a:cs typeface="Calibri"/>
              </a:rPr>
              <a:t>catalyzed</a:t>
            </a:r>
            <a:r>
              <a:rPr sz="1800" spc="-50" dirty="0">
                <a:latin typeface="Calibri"/>
                <a:cs typeface="Calibri"/>
              </a:rPr>
              <a:t> </a:t>
            </a:r>
            <a:r>
              <a:rPr sz="1800" dirty="0">
                <a:latin typeface="Calibri"/>
                <a:cs typeface="Calibri"/>
              </a:rPr>
              <a:t>by</a:t>
            </a:r>
            <a:r>
              <a:rPr sz="1800" spc="-50" dirty="0">
                <a:latin typeface="Calibri"/>
                <a:cs typeface="Calibri"/>
              </a:rPr>
              <a:t> </a:t>
            </a:r>
            <a:r>
              <a:rPr sz="1800" dirty="0">
                <a:latin typeface="Calibri"/>
                <a:cs typeface="Calibri"/>
              </a:rPr>
              <a:t>public</a:t>
            </a:r>
            <a:r>
              <a:rPr sz="1800" spc="-40" dirty="0">
                <a:latin typeface="Calibri"/>
                <a:cs typeface="Calibri"/>
              </a:rPr>
              <a:t> </a:t>
            </a:r>
            <a:r>
              <a:rPr sz="1800" dirty="0">
                <a:latin typeface="Calibri"/>
                <a:cs typeface="Calibri"/>
              </a:rPr>
              <a:t>outcry</a:t>
            </a:r>
            <a:r>
              <a:rPr sz="1800" spc="-40" dirty="0">
                <a:latin typeface="Calibri"/>
                <a:cs typeface="Calibri"/>
              </a:rPr>
              <a:t> </a:t>
            </a:r>
            <a:r>
              <a:rPr sz="1800" dirty="0">
                <a:latin typeface="Calibri"/>
                <a:cs typeface="Calibri"/>
              </a:rPr>
              <a:t>over</a:t>
            </a:r>
            <a:r>
              <a:rPr sz="1800" spc="-50" dirty="0">
                <a:latin typeface="Calibri"/>
                <a:cs typeface="Calibri"/>
              </a:rPr>
              <a:t> </a:t>
            </a:r>
            <a:r>
              <a:rPr sz="1800" dirty="0">
                <a:latin typeface="Calibri"/>
                <a:cs typeface="Calibri"/>
              </a:rPr>
              <a:t>horrific</a:t>
            </a:r>
            <a:r>
              <a:rPr sz="1800" spc="-35" dirty="0">
                <a:latin typeface="Calibri"/>
                <a:cs typeface="Calibri"/>
              </a:rPr>
              <a:t> </a:t>
            </a:r>
            <a:r>
              <a:rPr sz="1800" dirty="0">
                <a:latin typeface="Calibri"/>
                <a:cs typeface="Calibri"/>
              </a:rPr>
              <a:t>acts</a:t>
            </a:r>
            <a:r>
              <a:rPr sz="1800" spc="-45" dirty="0">
                <a:latin typeface="Calibri"/>
                <a:cs typeface="Calibri"/>
              </a:rPr>
              <a:t> </a:t>
            </a:r>
            <a:r>
              <a:rPr sz="1800" spc="-25" dirty="0">
                <a:latin typeface="Calibri"/>
                <a:cs typeface="Calibri"/>
              </a:rPr>
              <a:t>of </a:t>
            </a:r>
            <a:r>
              <a:rPr sz="1800" dirty="0">
                <a:latin typeface="Calibri"/>
                <a:cs typeface="Calibri"/>
              </a:rPr>
              <a:t>police</a:t>
            </a:r>
            <a:r>
              <a:rPr sz="1800" spc="-30" dirty="0">
                <a:latin typeface="Calibri"/>
                <a:cs typeface="Calibri"/>
              </a:rPr>
              <a:t> </a:t>
            </a:r>
            <a:r>
              <a:rPr sz="1800" dirty="0">
                <a:latin typeface="Calibri"/>
                <a:cs typeface="Calibri"/>
              </a:rPr>
              <a:t>brutality</a:t>
            </a:r>
            <a:r>
              <a:rPr sz="1800" spc="-40" dirty="0">
                <a:latin typeface="Calibri"/>
                <a:cs typeface="Calibri"/>
              </a:rPr>
              <a:t> </a:t>
            </a:r>
            <a:r>
              <a:rPr sz="1800" dirty="0">
                <a:latin typeface="Calibri"/>
                <a:cs typeface="Calibri"/>
              </a:rPr>
              <a:t>against</a:t>
            </a:r>
            <a:r>
              <a:rPr sz="1800" spc="-45" dirty="0">
                <a:latin typeface="Calibri"/>
                <a:cs typeface="Calibri"/>
              </a:rPr>
              <a:t> </a:t>
            </a:r>
            <a:r>
              <a:rPr sz="1800" dirty="0">
                <a:latin typeface="Calibri"/>
                <a:cs typeface="Calibri"/>
              </a:rPr>
              <a:t>Black</a:t>
            </a:r>
            <a:r>
              <a:rPr sz="1800" spc="-55" dirty="0">
                <a:latin typeface="Calibri"/>
                <a:cs typeface="Calibri"/>
              </a:rPr>
              <a:t> </a:t>
            </a:r>
            <a:r>
              <a:rPr sz="1800" dirty="0">
                <a:latin typeface="Calibri"/>
                <a:cs typeface="Calibri"/>
              </a:rPr>
              <a:t>citizens,</a:t>
            </a:r>
            <a:r>
              <a:rPr sz="1800" spc="-45" dirty="0">
                <a:latin typeface="Calibri"/>
                <a:cs typeface="Calibri"/>
              </a:rPr>
              <a:t> </a:t>
            </a:r>
            <a:r>
              <a:rPr sz="1800" dirty="0">
                <a:latin typeface="Calibri"/>
                <a:cs typeface="Calibri"/>
              </a:rPr>
              <a:t>added</a:t>
            </a:r>
            <a:r>
              <a:rPr sz="1800" spc="-45" dirty="0">
                <a:latin typeface="Calibri"/>
                <a:cs typeface="Calibri"/>
              </a:rPr>
              <a:t> </a:t>
            </a:r>
            <a:r>
              <a:rPr sz="1800" dirty="0">
                <a:latin typeface="Calibri"/>
                <a:cs typeface="Calibri"/>
              </a:rPr>
              <a:t>to</a:t>
            </a:r>
            <a:r>
              <a:rPr sz="1800" spc="-5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crisis.</a:t>
            </a:r>
            <a:r>
              <a:rPr sz="1800" spc="-50" dirty="0">
                <a:latin typeface="Calibri"/>
                <a:cs typeface="Calibri"/>
              </a:rPr>
              <a:t> </a:t>
            </a:r>
            <a:r>
              <a:rPr sz="1800" dirty="0">
                <a:latin typeface="Calibri"/>
                <a:cs typeface="Calibri"/>
              </a:rPr>
              <a:t>IUPUI</a:t>
            </a:r>
            <a:r>
              <a:rPr sz="1800" spc="-60" dirty="0">
                <a:latin typeface="Calibri"/>
                <a:cs typeface="Calibri"/>
              </a:rPr>
              <a:t> </a:t>
            </a:r>
            <a:r>
              <a:rPr sz="1800" spc="-10" dirty="0">
                <a:latin typeface="Calibri"/>
                <a:cs typeface="Calibri"/>
              </a:rPr>
              <a:t>created</a:t>
            </a:r>
            <a:r>
              <a:rPr sz="1800" spc="-40" dirty="0">
                <a:latin typeface="Calibri"/>
                <a:cs typeface="Calibri"/>
              </a:rPr>
              <a:t> </a:t>
            </a:r>
            <a:r>
              <a:rPr sz="1800" dirty="0">
                <a:latin typeface="Calibri"/>
                <a:cs typeface="Calibri"/>
              </a:rPr>
              <a:t>an</a:t>
            </a:r>
            <a:r>
              <a:rPr sz="1800" spc="-40" dirty="0">
                <a:latin typeface="Calibri"/>
                <a:cs typeface="Calibri"/>
              </a:rPr>
              <a:t> </a:t>
            </a:r>
            <a:r>
              <a:rPr sz="1800" dirty="0">
                <a:solidFill>
                  <a:srgbClr val="0561C1"/>
                </a:solidFill>
                <a:latin typeface="Calibri"/>
                <a:cs typeface="Calibri"/>
              </a:rPr>
              <a:t>Action</a:t>
            </a:r>
            <a:r>
              <a:rPr sz="1800" spc="-40" dirty="0">
                <a:solidFill>
                  <a:srgbClr val="0561C1"/>
                </a:solidFill>
                <a:latin typeface="Calibri"/>
                <a:cs typeface="Calibri"/>
              </a:rPr>
              <a:t> </a:t>
            </a:r>
            <a:r>
              <a:rPr sz="1800" dirty="0">
                <a:solidFill>
                  <a:srgbClr val="0561C1"/>
                </a:solidFill>
                <a:latin typeface="Calibri"/>
                <a:cs typeface="Calibri"/>
              </a:rPr>
              <a:t>Committee</a:t>
            </a:r>
            <a:r>
              <a:rPr sz="1800" spc="-40" dirty="0">
                <a:solidFill>
                  <a:srgbClr val="0561C1"/>
                </a:solidFill>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identify</a:t>
            </a:r>
            <a:r>
              <a:rPr sz="1800" spc="-50" dirty="0">
                <a:latin typeface="Calibri"/>
                <a:cs typeface="Calibri"/>
              </a:rPr>
              <a:t> </a:t>
            </a:r>
            <a:r>
              <a:rPr sz="1800" spc="-10" dirty="0">
                <a:latin typeface="Calibri"/>
                <a:cs typeface="Calibri"/>
              </a:rPr>
              <a:t>manifestations </a:t>
            </a:r>
            <a:r>
              <a:rPr sz="1800" dirty="0">
                <a:latin typeface="Calibri"/>
                <a:cs typeface="Calibri"/>
              </a:rPr>
              <a:t>of</a:t>
            </a:r>
            <a:r>
              <a:rPr sz="1800" spc="-50" dirty="0">
                <a:latin typeface="Calibri"/>
                <a:cs typeface="Calibri"/>
              </a:rPr>
              <a:t> </a:t>
            </a:r>
            <a:r>
              <a:rPr sz="1800" spc="-10" dirty="0">
                <a:latin typeface="Calibri"/>
                <a:cs typeface="Calibri"/>
              </a:rPr>
              <a:t>systemic</a:t>
            </a:r>
            <a:r>
              <a:rPr sz="1800" spc="-55" dirty="0">
                <a:latin typeface="Calibri"/>
                <a:cs typeface="Calibri"/>
              </a:rPr>
              <a:t> </a:t>
            </a:r>
            <a:r>
              <a:rPr sz="1800" dirty="0">
                <a:latin typeface="Calibri"/>
                <a:cs typeface="Calibri"/>
              </a:rPr>
              <a:t>racism</a:t>
            </a:r>
            <a:r>
              <a:rPr sz="1800" spc="-35" dirty="0">
                <a:latin typeface="Calibri"/>
                <a:cs typeface="Calibri"/>
              </a:rPr>
              <a:t> </a:t>
            </a:r>
            <a:r>
              <a:rPr sz="1800" dirty="0">
                <a:latin typeface="Calibri"/>
                <a:cs typeface="Calibri"/>
              </a:rPr>
              <a:t>in</a:t>
            </a:r>
            <a:r>
              <a:rPr sz="1800" spc="-35" dirty="0">
                <a:latin typeface="Calibri"/>
                <a:cs typeface="Calibri"/>
              </a:rPr>
              <a:t> </a:t>
            </a:r>
            <a:r>
              <a:rPr sz="1800" spc="-10" dirty="0">
                <a:latin typeface="Calibri"/>
                <a:cs typeface="Calibri"/>
              </a:rPr>
              <a:t>everyday</a:t>
            </a:r>
            <a:r>
              <a:rPr sz="1800" spc="-55" dirty="0">
                <a:latin typeface="Calibri"/>
                <a:cs typeface="Calibri"/>
              </a:rPr>
              <a:t> </a:t>
            </a:r>
            <a:r>
              <a:rPr sz="1800" dirty="0">
                <a:latin typeface="Calibri"/>
                <a:cs typeface="Calibri"/>
              </a:rPr>
              <a:t>practices,</a:t>
            </a:r>
            <a:r>
              <a:rPr sz="1800" spc="-30" dirty="0">
                <a:latin typeface="Calibri"/>
                <a:cs typeface="Calibri"/>
              </a:rPr>
              <a:t> </a:t>
            </a:r>
            <a:r>
              <a:rPr sz="1800" spc="-10" dirty="0">
                <a:latin typeface="Calibri"/>
                <a:cs typeface="Calibri"/>
              </a:rPr>
              <a:t>expectations,</a:t>
            </a:r>
            <a:r>
              <a:rPr sz="1800" spc="-45" dirty="0">
                <a:latin typeface="Calibri"/>
                <a:cs typeface="Calibri"/>
              </a:rPr>
              <a:t> </a:t>
            </a:r>
            <a:r>
              <a:rPr sz="1800" dirty="0">
                <a:latin typeface="Calibri"/>
                <a:cs typeface="Calibri"/>
              </a:rPr>
              <a:t>and</a:t>
            </a:r>
            <a:r>
              <a:rPr sz="1800" spc="-50" dirty="0">
                <a:latin typeface="Calibri"/>
                <a:cs typeface="Calibri"/>
              </a:rPr>
              <a:t> </a:t>
            </a:r>
            <a:r>
              <a:rPr sz="1800" dirty="0">
                <a:latin typeface="Calibri"/>
                <a:cs typeface="Calibri"/>
              </a:rPr>
              <a:t>policies,</a:t>
            </a:r>
            <a:r>
              <a:rPr sz="1800" spc="-3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make</a:t>
            </a:r>
            <a:r>
              <a:rPr sz="1800" spc="-45" dirty="0">
                <a:latin typeface="Calibri"/>
                <a:cs typeface="Calibri"/>
              </a:rPr>
              <a:t> </a:t>
            </a:r>
            <a:r>
              <a:rPr sz="1800" spc="-10" dirty="0">
                <a:latin typeface="Calibri"/>
                <a:cs typeface="Calibri"/>
              </a:rPr>
              <a:t>recommendations</a:t>
            </a:r>
            <a:r>
              <a:rPr sz="1800" spc="-45" dirty="0">
                <a:latin typeface="Calibri"/>
                <a:cs typeface="Calibri"/>
              </a:rPr>
              <a:t> </a:t>
            </a:r>
            <a:r>
              <a:rPr sz="1800" dirty="0">
                <a:latin typeface="Calibri"/>
                <a:cs typeface="Calibri"/>
              </a:rPr>
              <a:t>toward</a:t>
            </a:r>
            <a:r>
              <a:rPr sz="1800" spc="-2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goal</a:t>
            </a:r>
            <a:r>
              <a:rPr sz="1800" spc="-45" dirty="0">
                <a:latin typeface="Calibri"/>
                <a:cs typeface="Calibri"/>
              </a:rPr>
              <a:t> </a:t>
            </a:r>
            <a:r>
              <a:rPr sz="1800" spc="-25" dirty="0">
                <a:latin typeface="Calibri"/>
                <a:cs typeface="Calibri"/>
              </a:rPr>
              <a:t>of </a:t>
            </a:r>
            <a:r>
              <a:rPr sz="1800" dirty="0">
                <a:latin typeface="Calibri"/>
                <a:cs typeface="Calibri"/>
              </a:rPr>
              <a:t>centering</a:t>
            </a:r>
            <a:r>
              <a:rPr sz="1800" spc="-35" dirty="0">
                <a:latin typeface="Calibri"/>
                <a:cs typeface="Calibri"/>
              </a:rPr>
              <a:t> </a:t>
            </a:r>
            <a:r>
              <a:rPr sz="1800" dirty="0">
                <a:latin typeface="Calibri"/>
                <a:cs typeface="Calibri"/>
              </a:rPr>
              <a:t>rather</a:t>
            </a:r>
            <a:r>
              <a:rPr sz="1800" spc="-55" dirty="0">
                <a:latin typeface="Calibri"/>
                <a:cs typeface="Calibri"/>
              </a:rPr>
              <a:t> </a:t>
            </a:r>
            <a:r>
              <a:rPr sz="1800" dirty="0">
                <a:latin typeface="Calibri"/>
                <a:cs typeface="Calibri"/>
              </a:rPr>
              <a:t>than</a:t>
            </a:r>
            <a:r>
              <a:rPr sz="1800" spc="-50" dirty="0">
                <a:latin typeface="Calibri"/>
                <a:cs typeface="Calibri"/>
              </a:rPr>
              <a:t> </a:t>
            </a:r>
            <a:r>
              <a:rPr sz="1800" dirty="0">
                <a:latin typeface="Calibri"/>
                <a:cs typeface="Calibri"/>
              </a:rPr>
              <a:t>marginalizing</a:t>
            </a:r>
            <a:r>
              <a:rPr sz="1800" spc="-3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experiences</a:t>
            </a:r>
            <a:r>
              <a:rPr sz="1800" spc="-50" dirty="0">
                <a:latin typeface="Calibri"/>
                <a:cs typeface="Calibri"/>
              </a:rPr>
              <a:t> </a:t>
            </a:r>
            <a:r>
              <a:rPr sz="1800" dirty="0">
                <a:latin typeface="Calibri"/>
                <a:cs typeface="Calibri"/>
              </a:rPr>
              <a:t>and</a:t>
            </a:r>
            <a:r>
              <a:rPr sz="1800" spc="-45" dirty="0">
                <a:latin typeface="Calibri"/>
                <a:cs typeface="Calibri"/>
              </a:rPr>
              <a:t> </a:t>
            </a:r>
            <a:r>
              <a:rPr sz="1800" spc="-10" dirty="0">
                <a:latin typeface="Calibri"/>
                <a:cs typeface="Calibri"/>
              </a:rPr>
              <a:t>contributions</a:t>
            </a:r>
            <a:r>
              <a:rPr sz="1800" spc="-35" dirty="0">
                <a:latin typeface="Calibri"/>
                <a:cs typeface="Calibri"/>
              </a:rPr>
              <a:t> </a:t>
            </a:r>
            <a:r>
              <a:rPr sz="1800" dirty="0">
                <a:latin typeface="Calibri"/>
                <a:cs typeface="Calibri"/>
              </a:rPr>
              <a:t>of</a:t>
            </a:r>
            <a:r>
              <a:rPr sz="1800" spc="-55" dirty="0">
                <a:latin typeface="Calibri"/>
                <a:cs typeface="Calibri"/>
              </a:rPr>
              <a:t> </a:t>
            </a:r>
            <a:r>
              <a:rPr sz="1800" dirty="0">
                <a:latin typeface="Calibri"/>
                <a:cs typeface="Calibri"/>
              </a:rPr>
              <a:t>Black</a:t>
            </a:r>
            <a:r>
              <a:rPr sz="1800" spc="-45" dirty="0">
                <a:latin typeface="Calibri"/>
                <a:cs typeface="Calibri"/>
              </a:rPr>
              <a:t> </a:t>
            </a:r>
            <a:r>
              <a:rPr sz="1800" dirty="0">
                <a:latin typeface="Calibri"/>
                <a:cs typeface="Calibri"/>
              </a:rPr>
              <a:t>people,</a:t>
            </a:r>
            <a:r>
              <a:rPr sz="1800" spc="-45" dirty="0">
                <a:latin typeface="Calibri"/>
                <a:cs typeface="Calibri"/>
              </a:rPr>
              <a:t> </a:t>
            </a:r>
            <a:r>
              <a:rPr sz="1800" dirty="0">
                <a:latin typeface="Calibri"/>
                <a:cs typeface="Calibri"/>
              </a:rPr>
              <a:t>other</a:t>
            </a:r>
            <a:r>
              <a:rPr sz="1800" spc="-50" dirty="0">
                <a:latin typeface="Calibri"/>
                <a:cs typeface="Calibri"/>
              </a:rPr>
              <a:t> </a:t>
            </a:r>
            <a:r>
              <a:rPr sz="1800" dirty="0">
                <a:latin typeface="Calibri"/>
                <a:cs typeface="Calibri"/>
              </a:rPr>
              <a:t>people</a:t>
            </a:r>
            <a:r>
              <a:rPr sz="1800" spc="-40" dirty="0">
                <a:latin typeface="Calibri"/>
                <a:cs typeface="Calibri"/>
              </a:rPr>
              <a:t> </a:t>
            </a:r>
            <a:r>
              <a:rPr sz="1800" dirty="0">
                <a:latin typeface="Calibri"/>
                <a:cs typeface="Calibri"/>
              </a:rPr>
              <a:t>of</a:t>
            </a:r>
            <a:r>
              <a:rPr sz="1800" spc="-35" dirty="0">
                <a:latin typeface="Calibri"/>
                <a:cs typeface="Calibri"/>
              </a:rPr>
              <a:t> </a:t>
            </a:r>
            <a:r>
              <a:rPr sz="1800" spc="-20" dirty="0">
                <a:latin typeface="Calibri"/>
                <a:cs typeface="Calibri"/>
              </a:rPr>
              <a:t>Color,</a:t>
            </a:r>
            <a:r>
              <a:rPr sz="1800" spc="-35" dirty="0">
                <a:latin typeface="Calibri"/>
                <a:cs typeface="Calibri"/>
              </a:rPr>
              <a:t> </a:t>
            </a:r>
            <a:r>
              <a:rPr sz="1800" dirty="0">
                <a:latin typeface="Calibri"/>
                <a:cs typeface="Calibri"/>
              </a:rPr>
              <a:t>and</a:t>
            </a:r>
            <a:r>
              <a:rPr sz="1800" spc="-55" dirty="0">
                <a:latin typeface="Calibri"/>
                <a:cs typeface="Calibri"/>
              </a:rPr>
              <a:t> </a:t>
            </a:r>
            <a:r>
              <a:rPr sz="1800" spc="-10" dirty="0">
                <a:latin typeface="Calibri"/>
                <a:cs typeface="Calibri"/>
              </a:rPr>
              <a:t>White women.</a:t>
            </a:r>
            <a:endParaRPr sz="1800" dirty="0">
              <a:latin typeface="Calibri"/>
              <a:cs typeface="Calibri"/>
            </a:endParaRPr>
          </a:p>
          <a:p>
            <a:pPr>
              <a:lnSpc>
                <a:spcPct val="100000"/>
              </a:lnSpc>
            </a:pPr>
            <a:endParaRPr sz="1800" dirty="0">
              <a:latin typeface="Calibri"/>
              <a:cs typeface="Calibri"/>
            </a:endParaRPr>
          </a:p>
          <a:p>
            <a:pPr>
              <a:lnSpc>
                <a:spcPct val="100000"/>
              </a:lnSpc>
              <a:spcBef>
                <a:spcPts val="605"/>
              </a:spcBef>
            </a:pPr>
            <a:endParaRPr sz="1800" dirty="0">
              <a:latin typeface="Calibri"/>
              <a:cs typeface="Calibri"/>
            </a:endParaRPr>
          </a:p>
          <a:p>
            <a:pPr marL="68580" marR="5080" indent="25400">
              <a:lnSpc>
                <a:spcPct val="100000"/>
              </a:lnSpc>
              <a:tabLst>
                <a:tab pos="1443355" algn="l"/>
              </a:tabLst>
            </a:pPr>
            <a:r>
              <a:rPr sz="2400" b="1" dirty="0">
                <a:latin typeface="Calibri"/>
                <a:cs typeface="Calibri"/>
              </a:rPr>
              <a:t>Our</a:t>
            </a:r>
            <a:r>
              <a:rPr sz="2400" b="1" spc="-45" dirty="0">
                <a:latin typeface="Calibri"/>
                <a:cs typeface="Calibri"/>
              </a:rPr>
              <a:t> </a:t>
            </a:r>
            <a:r>
              <a:rPr sz="2400" b="1" spc="-20" dirty="0">
                <a:latin typeface="Calibri"/>
                <a:cs typeface="Calibri"/>
              </a:rPr>
              <a:t>Goal:</a:t>
            </a:r>
            <a:r>
              <a:rPr sz="2400" b="1" dirty="0">
                <a:latin typeface="Calibri"/>
                <a:cs typeface="Calibri"/>
              </a:rPr>
              <a:t>	</a:t>
            </a:r>
            <a:r>
              <a:rPr sz="2400" b="1" spc="-90" dirty="0">
                <a:latin typeface="Calibri"/>
                <a:cs typeface="Calibri"/>
              </a:rPr>
              <a:t>To</a:t>
            </a:r>
            <a:r>
              <a:rPr sz="2400" b="1" spc="-45" dirty="0">
                <a:latin typeface="Calibri"/>
                <a:cs typeface="Calibri"/>
              </a:rPr>
              <a:t> </a:t>
            </a:r>
            <a:r>
              <a:rPr sz="2400" b="1" dirty="0">
                <a:latin typeface="Calibri"/>
                <a:cs typeface="Calibri"/>
              </a:rPr>
              <a:t>minimize</a:t>
            </a:r>
            <a:r>
              <a:rPr sz="2400" b="1" spc="-80" dirty="0">
                <a:latin typeface="Calibri"/>
                <a:cs typeface="Calibri"/>
              </a:rPr>
              <a:t> </a:t>
            </a:r>
            <a:r>
              <a:rPr sz="2400" b="1" dirty="0">
                <a:latin typeface="Calibri"/>
                <a:cs typeface="Calibri"/>
              </a:rPr>
              <a:t>the</a:t>
            </a:r>
            <a:r>
              <a:rPr sz="2400" b="1" spc="-40" dirty="0">
                <a:latin typeface="Calibri"/>
                <a:cs typeface="Calibri"/>
              </a:rPr>
              <a:t> </a:t>
            </a:r>
            <a:r>
              <a:rPr sz="2400" b="1" dirty="0">
                <a:latin typeface="Calibri"/>
                <a:cs typeface="Calibri"/>
              </a:rPr>
              <a:t>impacts</a:t>
            </a:r>
            <a:r>
              <a:rPr sz="2400" b="1" spc="-60"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these</a:t>
            </a:r>
            <a:r>
              <a:rPr sz="2400" b="1" spc="-40" dirty="0">
                <a:latin typeface="Calibri"/>
                <a:cs typeface="Calibri"/>
              </a:rPr>
              <a:t> </a:t>
            </a:r>
            <a:r>
              <a:rPr sz="2400" b="1" dirty="0">
                <a:latin typeface="Calibri"/>
                <a:cs typeface="Calibri"/>
              </a:rPr>
              <a:t>challenges</a:t>
            </a:r>
            <a:r>
              <a:rPr sz="2400" b="1" spc="-50" dirty="0">
                <a:latin typeface="Calibri"/>
                <a:cs typeface="Calibri"/>
              </a:rPr>
              <a:t> </a:t>
            </a:r>
            <a:r>
              <a:rPr sz="2400" b="1" dirty="0">
                <a:latin typeface="Calibri"/>
                <a:cs typeface="Calibri"/>
              </a:rPr>
              <a:t>on</a:t>
            </a:r>
            <a:r>
              <a:rPr sz="2400" b="1" spc="-65" dirty="0">
                <a:latin typeface="Calibri"/>
                <a:cs typeface="Calibri"/>
              </a:rPr>
              <a:t> </a:t>
            </a:r>
            <a:r>
              <a:rPr sz="2400" b="1" dirty="0">
                <a:latin typeface="Calibri"/>
                <a:cs typeface="Calibri"/>
              </a:rPr>
              <a:t>career</a:t>
            </a:r>
            <a:r>
              <a:rPr sz="2400" b="1" spc="-80" dirty="0">
                <a:latin typeface="Calibri"/>
                <a:cs typeface="Calibri"/>
              </a:rPr>
              <a:t> </a:t>
            </a:r>
            <a:r>
              <a:rPr sz="2400" b="1" dirty="0">
                <a:latin typeface="Calibri"/>
                <a:cs typeface="Calibri"/>
              </a:rPr>
              <a:t>progression</a:t>
            </a:r>
            <a:r>
              <a:rPr sz="2400" b="1" spc="-65" dirty="0">
                <a:latin typeface="Calibri"/>
                <a:cs typeface="Calibri"/>
              </a:rPr>
              <a:t> </a:t>
            </a:r>
            <a:r>
              <a:rPr sz="2400" b="1" dirty="0">
                <a:latin typeface="Calibri"/>
                <a:cs typeface="Calibri"/>
              </a:rPr>
              <a:t>to</a:t>
            </a:r>
            <a:r>
              <a:rPr sz="2400" b="1" spc="-50" dirty="0">
                <a:latin typeface="Calibri"/>
                <a:cs typeface="Calibri"/>
              </a:rPr>
              <a:t> </a:t>
            </a:r>
            <a:r>
              <a:rPr sz="2400" b="1" spc="-10" dirty="0">
                <a:latin typeface="Calibri"/>
                <a:cs typeface="Calibri"/>
              </a:rPr>
              <a:t>support </a:t>
            </a:r>
            <a:r>
              <a:rPr sz="2400" b="1" dirty="0">
                <a:latin typeface="Calibri"/>
                <a:cs typeface="Calibri"/>
              </a:rPr>
              <a:t>our</a:t>
            </a:r>
            <a:r>
              <a:rPr sz="2400" b="1" spc="-60" dirty="0">
                <a:latin typeface="Calibri"/>
                <a:cs typeface="Calibri"/>
              </a:rPr>
              <a:t> </a:t>
            </a:r>
            <a:r>
              <a:rPr sz="2400" b="1" spc="-10" dirty="0">
                <a:latin typeface="Calibri"/>
                <a:cs typeface="Calibri"/>
              </a:rPr>
              <a:t>institutional</a:t>
            </a:r>
            <a:r>
              <a:rPr sz="2400" b="1" spc="-25" dirty="0">
                <a:latin typeface="Calibri"/>
                <a:cs typeface="Calibri"/>
              </a:rPr>
              <a:t> </a:t>
            </a:r>
            <a:r>
              <a:rPr sz="2400" b="1" dirty="0">
                <a:latin typeface="Calibri"/>
                <a:cs typeface="Calibri"/>
              </a:rPr>
              <a:t>goals</a:t>
            </a:r>
            <a:r>
              <a:rPr sz="2400" b="1" spc="-55" dirty="0">
                <a:latin typeface="Calibri"/>
                <a:cs typeface="Calibri"/>
              </a:rPr>
              <a:t> </a:t>
            </a:r>
            <a:r>
              <a:rPr sz="2400" b="1" dirty="0">
                <a:latin typeface="Calibri"/>
                <a:cs typeface="Calibri"/>
              </a:rPr>
              <a:t>of</a:t>
            </a:r>
            <a:r>
              <a:rPr sz="2400" b="1" spc="-50" dirty="0">
                <a:latin typeface="Calibri"/>
                <a:cs typeface="Calibri"/>
              </a:rPr>
              <a:t> </a:t>
            </a:r>
            <a:r>
              <a:rPr sz="2400" b="1" dirty="0">
                <a:latin typeface="Calibri"/>
                <a:cs typeface="Calibri"/>
              </a:rPr>
              <a:t>having</a:t>
            </a:r>
            <a:r>
              <a:rPr sz="2400" b="1" spc="-45" dirty="0">
                <a:latin typeface="Calibri"/>
                <a:cs typeface="Calibri"/>
              </a:rPr>
              <a:t> </a:t>
            </a:r>
            <a:r>
              <a:rPr sz="2400" b="1" dirty="0">
                <a:latin typeface="Calibri"/>
                <a:cs typeface="Calibri"/>
              </a:rPr>
              <a:t>a</a:t>
            </a:r>
            <a:r>
              <a:rPr sz="2400" b="1" spc="-40" dirty="0">
                <a:latin typeface="Calibri"/>
                <a:cs typeface="Calibri"/>
              </a:rPr>
              <a:t> </a:t>
            </a:r>
            <a:r>
              <a:rPr sz="2400" b="1" dirty="0">
                <a:latin typeface="Calibri"/>
                <a:cs typeface="Calibri"/>
              </a:rPr>
              <a:t>faculty</a:t>
            </a:r>
            <a:r>
              <a:rPr sz="2400" b="1" spc="-40" dirty="0">
                <a:latin typeface="Calibri"/>
                <a:cs typeface="Calibri"/>
              </a:rPr>
              <a:t> </a:t>
            </a:r>
            <a:r>
              <a:rPr sz="2400" b="1" dirty="0">
                <a:latin typeface="Calibri"/>
                <a:cs typeface="Calibri"/>
              </a:rPr>
              <a:t>that</a:t>
            </a:r>
            <a:r>
              <a:rPr sz="2400" b="1" spc="-25" dirty="0">
                <a:latin typeface="Calibri"/>
                <a:cs typeface="Calibri"/>
              </a:rPr>
              <a:t> </a:t>
            </a:r>
            <a:r>
              <a:rPr sz="2400" b="1" dirty="0">
                <a:latin typeface="Calibri"/>
                <a:cs typeface="Calibri"/>
              </a:rPr>
              <a:t>reflects</a:t>
            </a:r>
            <a:r>
              <a:rPr sz="2400" b="1" spc="-40" dirty="0">
                <a:latin typeface="Calibri"/>
                <a:cs typeface="Calibri"/>
              </a:rPr>
              <a:t> </a:t>
            </a:r>
            <a:r>
              <a:rPr sz="2400" b="1" dirty="0">
                <a:latin typeface="Calibri"/>
                <a:cs typeface="Calibri"/>
              </a:rPr>
              <a:t>the</a:t>
            </a:r>
            <a:r>
              <a:rPr sz="2400" b="1" spc="-30" dirty="0">
                <a:latin typeface="Calibri"/>
                <a:cs typeface="Calibri"/>
              </a:rPr>
              <a:t> </a:t>
            </a:r>
            <a:r>
              <a:rPr sz="2400" b="1" spc="-10" dirty="0">
                <a:latin typeface="Calibri"/>
                <a:cs typeface="Calibri"/>
              </a:rPr>
              <a:t>demographics</a:t>
            </a:r>
            <a:r>
              <a:rPr sz="2400" b="1" spc="-65"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our</a:t>
            </a:r>
            <a:r>
              <a:rPr sz="2400" b="1" spc="-45" dirty="0">
                <a:latin typeface="Calibri"/>
                <a:cs typeface="Calibri"/>
              </a:rPr>
              <a:t> </a:t>
            </a:r>
            <a:r>
              <a:rPr sz="2400" b="1" spc="-10" dirty="0">
                <a:latin typeface="Calibri"/>
                <a:cs typeface="Calibri"/>
              </a:rPr>
              <a:t>students.</a:t>
            </a:r>
            <a:endParaRPr sz="2400" dirty="0">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60" dirty="0"/>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a:spLocks noGrp="1"/>
          </p:cNvSpPr>
          <p:nvPr>
            <p:ph type="title"/>
          </p:nvPr>
        </p:nvSpPr>
        <p:spPr>
          <a:xfrm>
            <a:off x="514488" y="177986"/>
            <a:ext cx="7337425" cy="259715"/>
          </a:xfrm>
          <a:prstGeom prst="rect">
            <a:avLst/>
          </a:prstGeom>
        </p:spPr>
        <p:txBody>
          <a:bodyPr vert="horz" wrap="square" lIns="0" tIns="17145" rIns="0" bIns="0" rtlCol="0">
            <a:spAutoFit/>
          </a:bodyPr>
          <a:lstStyle/>
          <a:p>
            <a:r>
              <a:rPr lang="en-US" sz="2150" b="1" i="0" dirty="0">
                <a:solidFill>
                  <a:schemeClr val="bg1"/>
                </a:solidFill>
                <a:effectLst/>
                <a:latin typeface="Arial Black"/>
                <a:ea typeface="+mj-ea"/>
                <a:cs typeface="Arial Black"/>
              </a:rPr>
              <a:t>What We Did:</a:t>
            </a:r>
            <a:endParaRPr lang="en-US" sz="1600" dirty="0">
              <a:effectLst/>
            </a:endParaRPr>
          </a:p>
        </p:txBody>
      </p:sp>
      <p:sp>
        <p:nvSpPr>
          <p:cNvPr id="3" name="object 3">
            <a:extLst>
              <a:ext uri="{C183D7F6-B498-43B3-948B-1728B52AA6E4}">
                <adec:decorative xmlns:adec="http://schemas.microsoft.com/office/drawing/2017/decorative" val="1"/>
              </a:ext>
            </a:extLst>
          </p:cNvPr>
          <p:cNvSpPr txBox="1"/>
          <p:nvPr/>
        </p:nvSpPr>
        <p:spPr>
          <a:xfrm>
            <a:off x="514488" y="755488"/>
            <a:ext cx="1837055" cy="177800"/>
          </a:xfrm>
          <a:prstGeom prst="rect">
            <a:avLst/>
          </a:prstGeom>
        </p:spPr>
        <p:txBody>
          <a:bodyPr vert="horz" wrap="square" lIns="0" tIns="12065" rIns="0" bIns="0" rtlCol="0">
            <a:spAutoFit/>
          </a:bodyPr>
          <a:lstStyle/>
          <a:p>
            <a:pPr marL="12700">
              <a:lnSpc>
                <a:spcPct val="100000"/>
              </a:lnSpc>
              <a:spcBef>
                <a:spcPts val="95"/>
              </a:spcBef>
            </a:pPr>
            <a:r>
              <a:rPr sz="1000" spc="-95" dirty="0">
                <a:solidFill>
                  <a:srgbClr val="C9AC50"/>
                </a:solidFill>
                <a:latin typeface="Arial Black"/>
                <a:cs typeface="Arial Black"/>
              </a:rPr>
              <a:t>ACTION</a:t>
            </a:r>
            <a:r>
              <a:rPr sz="1000" spc="-45" dirty="0">
                <a:solidFill>
                  <a:srgbClr val="C9AC50"/>
                </a:solidFill>
                <a:latin typeface="Arial Black"/>
                <a:cs typeface="Arial Black"/>
              </a:rPr>
              <a:t> </a:t>
            </a:r>
            <a:r>
              <a:rPr sz="1000" spc="-110" dirty="0">
                <a:solidFill>
                  <a:srgbClr val="C9AC50"/>
                </a:solidFill>
                <a:latin typeface="Arial Black"/>
                <a:cs typeface="Arial Black"/>
              </a:rPr>
              <a:t>PLANS</a:t>
            </a:r>
            <a:r>
              <a:rPr sz="1000" spc="-55" dirty="0">
                <a:solidFill>
                  <a:srgbClr val="C9AC50"/>
                </a:solidFill>
                <a:latin typeface="Arial Black"/>
                <a:cs typeface="Arial Black"/>
              </a:rPr>
              <a:t> </a:t>
            </a:r>
            <a:r>
              <a:rPr sz="1000" spc="-105" dirty="0">
                <a:solidFill>
                  <a:srgbClr val="C9AC50"/>
                </a:solidFill>
                <a:latin typeface="Arial Black"/>
                <a:cs typeface="Arial Black"/>
              </a:rPr>
              <a:t>FOR</a:t>
            </a:r>
            <a:r>
              <a:rPr sz="1000" spc="-40" dirty="0">
                <a:solidFill>
                  <a:srgbClr val="C9AC50"/>
                </a:solidFill>
                <a:latin typeface="Arial Black"/>
                <a:cs typeface="Arial Black"/>
              </a:rPr>
              <a:t> </a:t>
            </a:r>
            <a:r>
              <a:rPr sz="1000" spc="-105" dirty="0">
                <a:solidFill>
                  <a:srgbClr val="C9AC50"/>
                </a:solidFill>
                <a:latin typeface="Arial Black"/>
                <a:cs typeface="Arial Black"/>
              </a:rPr>
              <a:t>FACULTY</a:t>
            </a:r>
            <a:endParaRPr sz="1000">
              <a:latin typeface="Arial Black"/>
              <a:cs typeface="Arial Black"/>
            </a:endParaRPr>
          </a:p>
        </p:txBody>
      </p:sp>
      <p:sp>
        <p:nvSpPr>
          <p:cNvPr id="4" name="object 4">
            <a:extLst>
              <a:ext uri="{C183D7F6-B498-43B3-948B-1728B52AA6E4}">
                <adec:decorative xmlns:adec="http://schemas.microsoft.com/office/drawing/2017/decorative" val="1"/>
              </a:ext>
            </a:extLst>
          </p:cNvPr>
          <p:cNvSpPr/>
          <p:nvPr/>
        </p:nvSpPr>
        <p:spPr>
          <a:xfrm>
            <a:off x="4428744" y="705612"/>
            <a:ext cx="0" cy="283845"/>
          </a:xfrm>
          <a:custGeom>
            <a:avLst/>
            <a:gdLst/>
            <a:ahLst/>
            <a:cxnLst/>
            <a:rect l="l" t="t" r="r" b="b"/>
            <a:pathLst>
              <a:path h="283844">
                <a:moveTo>
                  <a:pt x="0" y="0"/>
                </a:moveTo>
                <a:lnTo>
                  <a:pt x="0" y="283464"/>
                </a:lnTo>
              </a:path>
            </a:pathLst>
          </a:custGeom>
          <a:ln w="6350">
            <a:solidFill>
              <a:srgbClr val="FFFFFF"/>
            </a:solidFill>
          </a:ln>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txBox="1"/>
          <p:nvPr/>
        </p:nvSpPr>
        <p:spPr>
          <a:xfrm>
            <a:off x="4565308" y="750504"/>
            <a:ext cx="3666490" cy="177800"/>
          </a:xfrm>
          <a:prstGeom prst="rect">
            <a:avLst/>
          </a:prstGeom>
        </p:spPr>
        <p:txBody>
          <a:bodyPr vert="horz" wrap="square" lIns="0" tIns="12065" rIns="0" bIns="0" rtlCol="0">
            <a:spAutoFit/>
          </a:bodyPr>
          <a:lstStyle/>
          <a:p>
            <a:pPr marL="12700">
              <a:lnSpc>
                <a:spcPct val="100000"/>
              </a:lnSpc>
              <a:spcBef>
                <a:spcPts val="95"/>
              </a:spcBef>
            </a:pPr>
            <a:r>
              <a:rPr sz="1000" spc="-45" dirty="0">
                <a:solidFill>
                  <a:srgbClr val="FFFFFF"/>
                </a:solidFill>
                <a:latin typeface="Arial Black"/>
                <a:cs typeface="Arial Black"/>
              </a:rPr>
              <a:t>Indiana</a:t>
            </a:r>
            <a:r>
              <a:rPr sz="1000" spc="-30" dirty="0">
                <a:solidFill>
                  <a:srgbClr val="FFFFFF"/>
                </a:solidFill>
                <a:latin typeface="Arial Black"/>
                <a:cs typeface="Arial Black"/>
              </a:rPr>
              <a:t> </a:t>
            </a:r>
            <a:r>
              <a:rPr sz="1000" spc="-55" dirty="0">
                <a:solidFill>
                  <a:srgbClr val="FFFFFF"/>
                </a:solidFill>
                <a:latin typeface="Arial Black"/>
                <a:cs typeface="Arial Black"/>
              </a:rPr>
              <a:t>University-</a:t>
            </a:r>
            <a:r>
              <a:rPr sz="1000" spc="-40" dirty="0">
                <a:solidFill>
                  <a:srgbClr val="FFFFFF"/>
                </a:solidFill>
                <a:latin typeface="Arial Black"/>
                <a:cs typeface="Arial Black"/>
              </a:rPr>
              <a:t>Purdue</a:t>
            </a:r>
            <a:r>
              <a:rPr sz="1000" spc="20" dirty="0">
                <a:solidFill>
                  <a:srgbClr val="FFFFFF"/>
                </a:solidFill>
                <a:latin typeface="Arial Black"/>
                <a:cs typeface="Arial Black"/>
              </a:rPr>
              <a:t> </a:t>
            </a:r>
            <a:r>
              <a:rPr sz="1000" spc="-55" dirty="0">
                <a:solidFill>
                  <a:srgbClr val="FFFFFF"/>
                </a:solidFill>
                <a:latin typeface="Arial Black"/>
                <a:cs typeface="Arial Black"/>
              </a:rPr>
              <a:t>University</a:t>
            </a:r>
            <a:r>
              <a:rPr sz="1000" dirty="0">
                <a:solidFill>
                  <a:srgbClr val="FFFFFF"/>
                </a:solidFill>
                <a:latin typeface="Arial Black"/>
                <a:cs typeface="Arial Black"/>
              </a:rPr>
              <a:t> </a:t>
            </a:r>
            <a:r>
              <a:rPr sz="1000" spc="-55" dirty="0">
                <a:solidFill>
                  <a:srgbClr val="FFFFFF"/>
                </a:solidFill>
                <a:latin typeface="Arial Black"/>
                <a:cs typeface="Arial Black"/>
              </a:rPr>
              <a:t>Indianapolis</a:t>
            </a:r>
            <a:r>
              <a:rPr sz="1000" dirty="0">
                <a:solidFill>
                  <a:srgbClr val="FFFFFF"/>
                </a:solidFill>
                <a:latin typeface="Arial Black"/>
                <a:cs typeface="Arial Black"/>
              </a:rPr>
              <a:t> </a:t>
            </a:r>
            <a:r>
              <a:rPr sz="1000" spc="-35" dirty="0">
                <a:solidFill>
                  <a:srgbClr val="FFFFFF"/>
                </a:solidFill>
                <a:latin typeface="Arial Black"/>
                <a:cs typeface="Arial Black"/>
              </a:rPr>
              <a:t>(IUPUI)</a:t>
            </a:r>
            <a:endParaRPr sz="1000">
              <a:latin typeface="Arial Black"/>
              <a:cs typeface="Arial Black"/>
            </a:endParaRPr>
          </a:p>
        </p:txBody>
      </p:sp>
      <p:sp>
        <p:nvSpPr>
          <p:cNvPr id="6" name="object 6"/>
          <p:cNvSpPr txBox="1"/>
          <p:nvPr/>
        </p:nvSpPr>
        <p:spPr>
          <a:xfrm>
            <a:off x="231138" y="1296879"/>
            <a:ext cx="178879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What</a:t>
            </a:r>
            <a:r>
              <a:rPr sz="2400" b="1" spc="-85" dirty="0">
                <a:latin typeface="Calibri"/>
                <a:cs typeface="Calibri"/>
              </a:rPr>
              <a:t> </a:t>
            </a:r>
            <a:r>
              <a:rPr sz="2400" b="1" dirty="0">
                <a:latin typeface="Calibri"/>
                <a:cs typeface="Calibri"/>
              </a:rPr>
              <a:t>We</a:t>
            </a:r>
            <a:r>
              <a:rPr sz="2400" b="1" spc="-85" dirty="0">
                <a:latin typeface="Calibri"/>
                <a:cs typeface="Calibri"/>
              </a:rPr>
              <a:t> </a:t>
            </a:r>
            <a:r>
              <a:rPr sz="2400" b="1" spc="-20" dirty="0">
                <a:latin typeface="Calibri"/>
                <a:cs typeface="Calibri"/>
              </a:rPr>
              <a:t>Did:</a:t>
            </a:r>
            <a:endParaRPr sz="2400" dirty="0">
              <a:latin typeface="Calibri"/>
              <a:cs typeface="Calibri"/>
            </a:endParaRPr>
          </a:p>
        </p:txBody>
      </p:sp>
      <p:graphicFrame>
        <p:nvGraphicFramePr>
          <p:cNvPr id="7" name="object 7"/>
          <p:cNvGraphicFramePr>
            <a:graphicFrameLocks noGrp="1"/>
          </p:cNvGraphicFramePr>
          <p:nvPr/>
        </p:nvGraphicFramePr>
        <p:xfrm>
          <a:off x="152398" y="2002364"/>
          <a:ext cx="11857989" cy="4057015"/>
        </p:xfrm>
        <a:graphic>
          <a:graphicData uri="http://schemas.openxmlformats.org/drawingml/2006/table">
            <a:tbl>
              <a:tblPr firstRow="1" bandRow="1">
                <a:tableStyleId>{2D5ABB26-0587-4C30-8999-92F81FD0307C}</a:tableStyleId>
              </a:tblPr>
              <a:tblGrid>
                <a:gridCol w="3949065">
                  <a:extLst>
                    <a:ext uri="{9D8B030D-6E8A-4147-A177-3AD203B41FA5}">
                      <a16:colId xmlns:a16="http://schemas.microsoft.com/office/drawing/2014/main" val="20000"/>
                    </a:ext>
                  </a:extLst>
                </a:gridCol>
                <a:gridCol w="3916679">
                  <a:extLst>
                    <a:ext uri="{9D8B030D-6E8A-4147-A177-3AD203B41FA5}">
                      <a16:colId xmlns:a16="http://schemas.microsoft.com/office/drawing/2014/main" val="20001"/>
                    </a:ext>
                  </a:extLst>
                </a:gridCol>
                <a:gridCol w="3992245">
                  <a:extLst>
                    <a:ext uri="{9D8B030D-6E8A-4147-A177-3AD203B41FA5}">
                      <a16:colId xmlns:a16="http://schemas.microsoft.com/office/drawing/2014/main" val="20002"/>
                    </a:ext>
                  </a:extLst>
                </a:gridCol>
              </a:tblGrid>
              <a:tr h="1223010">
                <a:tc>
                  <a:txBody>
                    <a:bodyPr/>
                    <a:lstStyle/>
                    <a:p>
                      <a:pPr>
                        <a:lnSpc>
                          <a:spcPct val="100000"/>
                        </a:lnSpc>
                        <a:spcBef>
                          <a:spcPts val="330"/>
                        </a:spcBef>
                      </a:pPr>
                      <a:endParaRPr sz="1800">
                        <a:latin typeface="Times New Roman"/>
                        <a:cs typeface="Times New Roman"/>
                      </a:endParaRPr>
                    </a:p>
                    <a:p>
                      <a:pPr marL="1115695" marR="156845" indent="-949960">
                        <a:lnSpc>
                          <a:spcPct val="100000"/>
                        </a:lnSpc>
                      </a:pPr>
                      <a:r>
                        <a:rPr sz="1800" b="1" dirty="0">
                          <a:solidFill>
                            <a:srgbClr val="FFFFFF"/>
                          </a:solidFill>
                          <a:latin typeface="Calibri"/>
                          <a:cs typeface="Calibri"/>
                        </a:rPr>
                        <a:t>Changes</a:t>
                      </a:r>
                      <a:r>
                        <a:rPr sz="1800" b="1" spc="-60" dirty="0">
                          <a:solidFill>
                            <a:srgbClr val="FFFFFF"/>
                          </a:solidFill>
                          <a:latin typeface="Calibri"/>
                          <a:cs typeface="Calibri"/>
                        </a:rPr>
                        <a:t> </a:t>
                      </a:r>
                      <a:r>
                        <a:rPr sz="1800" b="1" dirty="0">
                          <a:solidFill>
                            <a:srgbClr val="FFFFFF"/>
                          </a:solidFill>
                          <a:latin typeface="Calibri"/>
                          <a:cs typeface="Calibri"/>
                        </a:rPr>
                        <a:t>to</a:t>
                      </a:r>
                      <a:r>
                        <a:rPr sz="1800" b="1" spc="-15" dirty="0">
                          <a:solidFill>
                            <a:srgbClr val="FFFFFF"/>
                          </a:solidFill>
                          <a:latin typeface="Calibri"/>
                          <a:cs typeface="Calibri"/>
                        </a:rPr>
                        <a:t> </a:t>
                      </a:r>
                      <a:r>
                        <a:rPr sz="1800" b="1" spc="-10" dirty="0">
                          <a:solidFill>
                            <a:srgbClr val="FFFFFF"/>
                          </a:solidFill>
                          <a:latin typeface="Calibri"/>
                          <a:cs typeface="Calibri"/>
                        </a:rPr>
                        <a:t>Polices/Practice</a:t>
                      </a:r>
                      <a:r>
                        <a:rPr sz="1800" b="1" spc="-65" dirty="0">
                          <a:solidFill>
                            <a:srgbClr val="FFFFFF"/>
                          </a:solidFill>
                          <a:latin typeface="Calibri"/>
                          <a:cs typeface="Calibri"/>
                        </a:rPr>
                        <a:t> </a:t>
                      </a:r>
                      <a:r>
                        <a:rPr sz="1800" b="1" dirty="0">
                          <a:solidFill>
                            <a:srgbClr val="FFFFFF"/>
                          </a:solidFill>
                          <a:latin typeface="Calibri"/>
                          <a:cs typeface="Calibri"/>
                        </a:rPr>
                        <a:t>Related</a:t>
                      </a:r>
                      <a:r>
                        <a:rPr sz="1800" b="1" spc="-50" dirty="0">
                          <a:solidFill>
                            <a:srgbClr val="FFFFFF"/>
                          </a:solidFill>
                          <a:latin typeface="Calibri"/>
                          <a:cs typeface="Calibri"/>
                        </a:rPr>
                        <a:t> </a:t>
                      </a:r>
                      <a:r>
                        <a:rPr sz="1800" b="1" spc="-25" dirty="0">
                          <a:solidFill>
                            <a:srgbClr val="FFFFFF"/>
                          </a:solidFill>
                          <a:latin typeface="Calibri"/>
                          <a:cs typeface="Calibri"/>
                        </a:rPr>
                        <a:t>to </a:t>
                      </a:r>
                      <a:r>
                        <a:rPr sz="1800" b="1" dirty="0">
                          <a:solidFill>
                            <a:srgbClr val="FFFFFF"/>
                          </a:solidFill>
                          <a:latin typeface="Calibri"/>
                          <a:cs typeface="Calibri"/>
                        </a:rPr>
                        <a:t>Faculty</a:t>
                      </a:r>
                      <a:r>
                        <a:rPr sz="1800" b="1" spc="-75" dirty="0">
                          <a:solidFill>
                            <a:srgbClr val="FFFFFF"/>
                          </a:solidFill>
                          <a:latin typeface="Calibri"/>
                          <a:cs typeface="Calibri"/>
                        </a:rPr>
                        <a:t> </a:t>
                      </a:r>
                      <a:r>
                        <a:rPr sz="1800" b="1" spc="-10" dirty="0">
                          <a:solidFill>
                            <a:srgbClr val="FFFFFF"/>
                          </a:solidFill>
                          <a:latin typeface="Calibri"/>
                          <a:cs typeface="Calibri"/>
                        </a:rPr>
                        <a:t>Evaluation</a:t>
                      </a:r>
                      <a:endParaRPr sz="1800">
                        <a:latin typeface="Calibri"/>
                        <a:cs typeface="Calibri"/>
                      </a:endParaRPr>
                    </a:p>
                  </a:txBody>
                  <a:tcPr marL="0" marR="0" marT="41910" marB="0">
                    <a:lnT w="28575">
                      <a:solidFill>
                        <a:srgbClr val="000000"/>
                      </a:solidFill>
                      <a:prstDash val="solid"/>
                    </a:lnT>
                    <a:lnB w="28575">
                      <a:solidFill>
                        <a:srgbClr val="000000"/>
                      </a:solidFill>
                      <a:prstDash val="solid"/>
                    </a:lnB>
                    <a:solidFill>
                      <a:srgbClr val="003A68"/>
                    </a:solidFill>
                  </a:tcPr>
                </a:tc>
                <a:tc>
                  <a:txBody>
                    <a:bodyPr/>
                    <a:lstStyle/>
                    <a:p>
                      <a:pPr>
                        <a:lnSpc>
                          <a:spcPct val="100000"/>
                        </a:lnSpc>
                        <a:spcBef>
                          <a:spcPts val="330"/>
                        </a:spcBef>
                      </a:pPr>
                      <a:endParaRPr sz="1800">
                        <a:latin typeface="Times New Roman"/>
                        <a:cs typeface="Times New Roman"/>
                      </a:endParaRPr>
                    </a:p>
                    <a:p>
                      <a:pPr marL="1112520" marR="130810" indent="-932815">
                        <a:lnSpc>
                          <a:spcPct val="100000"/>
                        </a:lnSpc>
                      </a:pPr>
                      <a:r>
                        <a:rPr sz="1800" b="1" dirty="0">
                          <a:solidFill>
                            <a:srgbClr val="FFFFFF"/>
                          </a:solidFill>
                          <a:latin typeface="Calibri"/>
                          <a:cs typeface="Calibri"/>
                        </a:rPr>
                        <a:t>Capturing</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5" dirty="0">
                          <a:solidFill>
                            <a:srgbClr val="FFFFFF"/>
                          </a:solidFill>
                          <a:latin typeface="Calibri"/>
                          <a:cs typeface="Calibri"/>
                        </a:rPr>
                        <a:t> </a:t>
                      </a:r>
                      <a:r>
                        <a:rPr sz="1800" b="1" dirty="0">
                          <a:solidFill>
                            <a:srgbClr val="FFFFFF"/>
                          </a:solidFill>
                          <a:latin typeface="Calibri"/>
                          <a:cs typeface="Calibri"/>
                        </a:rPr>
                        <a:t>Impact</a:t>
                      </a:r>
                      <a:r>
                        <a:rPr sz="1800" b="1" spc="-30" dirty="0">
                          <a:solidFill>
                            <a:srgbClr val="FFFFFF"/>
                          </a:solidFill>
                          <a:latin typeface="Calibri"/>
                          <a:cs typeface="Calibri"/>
                        </a:rPr>
                        <a:t> </a:t>
                      </a:r>
                      <a:r>
                        <a:rPr sz="1800" b="1" dirty="0">
                          <a:solidFill>
                            <a:srgbClr val="FFFFFF"/>
                          </a:solidFill>
                          <a:latin typeface="Calibri"/>
                          <a:cs typeface="Calibri"/>
                        </a:rPr>
                        <a:t>of the</a:t>
                      </a:r>
                      <a:r>
                        <a:rPr sz="1800" b="1" spc="-20" dirty="0">
                          <a:solidFill>
                            <a:srgbClr val="FFFFFF"/>
                          </a:solidFill>
                          <a:latin typeface="Calibri"/>
                          <a:cs typeface="Calibri"/>
                        </a:rPr>
                        <a:t> </a:t>
                      </a:r>
                      <a:r>
                        <a:rPr sz="1800" b="1" spc="-10" dirty="0">
                          <a:solidFill>
                            <a:srgbClr val="FFFFFF"/>
                          </a:solidFill>
                          <a:latin typeface="Calibri"/>
                          <a:cs typeface="Calibri"/>
                        </a:rPr>
                        <a:t>Pandemic </a:t>
                      </a:r>
                      <a:r>
                        <a:rPr sz="1800" b="1" dirty="0">
                          <a:solidFill>
                            <a:srgbClr val="FFFFFF"/>
                          </a:solidFill>
                          <a:latin typeface="Calibri"/>
                          <a:cs typeface="Calibri"/>
                        </a:rPr>
                        <a:t>on</a:t>
                      </a:r>
                      <a:r>
                        <a:rPr sz="1800" b="1" spc="-30" dirty="0">
                          <a:solidFill>
                            <a:srgbClr val="FFFFFF"/>
                          </a:solidFill>
                          <a:latin typeface="Calibri"/>
                          <a:cs typeface="Calibri"/>
                        </a:rPr>
                        <a:t> </a:t>
                      </a:r>
                      <a:r>
                        <a:rPr sz="1800" b="1" dirty="0">
                          <a:solidFill>
                            <a:srgbClr val="FFFFFF"/>
                          </a:solidFill>
                          <a:latin typeface="Calibri"/>
                          <a:cs typeface="Calibri"/>
                        </a:rPr>
                        <a:t>Faculty</a:t>
                      </a:r>
                      <a:r>
                        <a:rPr sz="1800" b="1" spc="-50" dirty="0">
                          <a:solidFill>
                            <a:srgbClr val="FFFFFF"/>
                          </a:solidFill>
                          <a:latin typeface="Calibri"/>
                          <a:cs typeface="Calibri"/>
                        </a:rPr>
                        <a:t> </a:t>
                      </a:r>
                      <a:r>
                        <a:rPr sz="1800" b="1" spc="-10" dirty="0">
                          <a:solidFill>
                            <a:srgbClr val="FFFFFF"/>
                          </a:solidFill>
                          <a:latin typeface="Calibri"/>
                          <a:cs typeface="Calibri"/>
                        </a:rPr>
                        <a:t>Careers</a:t>
                      </a:r>
                      <a:endParaRPr sz="1800">
                        <a:latin typeface="Calibri"/>
                        <a:cs typeface="Calibri"/>
                      </a:endParaRPr>
                    </a:p>
                  </a:txBody>
                  <a:tcPr marL="0" marR="0" marT="41910" marB="0">
                    <a:lnT w="28575">
                      <a:solidFill>
                        <a:srgbClr val="000000"/>
                      </a:solidFill>
                      <a:prstDash val="solid"/>
                    </a:lnT>
                    <a:lnB w="28575">
                      <a:solidFill>
                        <a:srgbClr val="000000"/>
                      </a:solidFill>
                      <a:prstDash val="solid"/>
                    </a:lnB>
                    <a:solidFill>
                      <a:srgbClr val="003A68"/>
                    </a:solidFill>
                  </a:tcPr>
                </a:tc>
                <a:tc>
                  <a:txBody>
                    <a:bodyPr/>
                    <a:lstStyle/>
                    <a:p>
                      <a:pPr>
                        <a:lnSpc>
                          <a:spcPct val="100000"/>
                        </a:lnSpc>
                        <a:spcBef>
                          <a:spcPts val="330"/>
                        </a:spcBef>
                      </a:pPr>
                      <a:endParaRPr sz="1800">
                        <a:latin typeface="Times New Roman"/>
                        <a:cs typeface="Times New Roman"/>
                      </a:endParaRPr>
                    </a:p>
                    <a:p>
                      <a:pPr marL="1374140" marR="454659" indent="-873760">
                        <a:lnSpc>
                          <a:spcPct val="100000"/>
                        </a:lnSpc>
                      </a:pPr>
                      <a:r>
                        <a:rPr sz="1800" b="1" spc="-10" dirty="0">
                          <a:solidFill>
                            <a:srgbClr val="FFFFFF"/>
                          </a:solidFill>
                          <a:latin typeface="Calibri"/>
                          <a:cs typeface="Calibri"/>
                        </a:rPr>
                        <a:t>Equity-</a:t>
                      </a:r>
                      <a:r>
                        <a:rPr sz="1800" b="1" dirty="0">
                          <a:solidFill>
                            <a:srgbClr val="FFFFFF"/>
                          </a:solidFill>
                          <a:latin typeface="Calibri"/>
                          <a:cs typeface="Calibri"/>
                        </a:rPr>
                        <a:t>Minded</a:t>
                      </a:r>
                      <a:r>
                        <a:rPr sz="1800" b="1" spc="-55" dirty="0">
                          <a:solidFill>
                            <a:srgbClr val="FFFFFF"/>
                          </a:solidFill>
                          <a:latin typeface="Calibri"/>
                          <a:cs typeface="Calibri"/>
                        </a:rPr>
                        <a:t> </a:t>
                      </a:r>
                      <a:r>
                        <a:rPr sz="1800" b="1" dirty="0">
                          <a:solidFill>
                            <a:srgbClr val="FFFFFF"/>
                          </a:solidFill>
                          <a:latin typeface="Calibri"/>
                          <a:cs typeface="Calibri"/>
                        </a:rPr>
                        <a:t>Faculty</a:t>
                      </a:r>
                      <a:r>
                        <a:rPr sz="1800" b="1" spc="-45" dirty="0">
                          <a:solidFill>
                            <a:srgbClr val="FFFFFF"/>
                          </a:solidFill>
                          <a:latin typeface="Calibri"/>
                          <a:cs typeface="Calibri"/>
                        </a:rPr>
                        <a:t> </a:t>
                      </a:r>
                      <a:r>
                        <a:rPr sz="1800" b="1" dirty="0">
                          <a:solidFill>
                            <a:srgbClr val="FFFFFF"/>
                          </a:solidFill>
                          <a:latin typeface="Calibri"/>
                          <a:cs typeface="Calibri"/>
                        </a:rPr>
                        <a:t>and</a:t>
                      </a:r>
                      <a:r>
                        <a:rPr sz="1800" b="1" spc="-25" dirty="0">
                          <a:solidFill>
                            <a:srgbClr val="FFFFFF"/>
                          </a:solidFill>
                          <a:latin typeface="Calibri"/>
                          <a:cs typeface="Calibri"/>
                        </a:rPr>
                        <a:t> </a:t>
                      </a:r>
                      <a:r>
                        <a:rPr sz="1800" b="1" spc="-20" dirty="0">
                          <a:solidFill>
                            <a:srgbClr val="FFFFFF"/>
                          </a:solidFill>
                          <a:latin typeface="Calibri"/>
                          <a:cs typeface="Calibri"/>
                        </a:rPr>
                        <a:t>Staff </a:t>
                      </a:r>
                      <a:r>
                        <a:rPr sz="1800" b="1" spc="-10" dirty="0">
                          <a:solidFill>
                            <a:srgbClr val="FFFFFF"/>
                          </a:solidFill>
                          <a:latin typeface="Calibri"/>
                          <a:cs typeface="Calibri"/>
                        </a:rPr>
                        <a:t>Development</a:t>
                      </a:r>
                      <a:endParaRPr sz="1800">
                        <a:latin typeface="Calibri"/>
                        <a:cs typeface="Calibri"/>
                      </a:endParaRPr>
                    </a:p>
                  </a:txBody>
                  <a:tcPr marL="0" marR="0" marT="41910" marB="0">
                    <a:lnT w="28575">
                      <a:solidFill>
                        <a:srgbClr val="000000"/>
                      </a:solidFill>
                      <a:prstDash val="solid"/>
                    </a:lnT>
                    <a:lnB w="28575">
                      <a:solidFill>
                        <a:srgbClr val="000000"/>
                      </a:solidFill>
                      <a:prstDash val="solid"/>
                    </a:lnB>
                    <a:solidFill>
                      <a:srgbClr val="003A68"/>
                    </a:solidFill>
                  </a:tcPr>
                </a:tc>
                <a:extLst>
                  <a:ext uri="{0D108BD9-81ED-4DB2-BD59-A6C34878D82A}">
                    <a16:rowId xmlns:a16="http://schemas.microsoft.com/office/drawing/2014/main" val="10000"/>
                  </a:ext>
                </a:extLst>
              </a:tr>
              <a:tr h="2834005">
                <a:tc>
                  <a:txBody>
                    <a:bodyPr/>
                    <a:lstStyle/>
                    <a:p>
                      <a:pPr marL="377190" indent="-286385">
                        <a:lnSpc>
                          <a:spcPct val="100000"/>
                        </a:lnSpc>
                        <a:spcBef>
                          <a:spcPts val="240"/>
                        </a:spcBef>
                        <a:buFont typeface="Arial"/>
                        <a:buChar char="•"/>
                        <a:tabLst>
                          <a:tab pos="377190" algn="l"/>
                        </a:tabLst>
                      </a:pPr>
                      <a:r>
                        <a:rPr sz="1800" spc="-25" dirty="0">
                          <a:latin typeface="Calibri"/>
                          <a:cs typeface="Calibri"/>
                        </a:rPr>
                        <a:t>Tenure</a:t>
                      </a:r>
                      <a:r>
                        <a:rPr sz="1800" spc="-60" dirty="0">
                          <a:latin typeface="Calibri"/>
                          <a:cs typeface="Calibri"/>
                        </a:rPr>
                        <a:t> </a:t>
                      </a:r>
                      <a:r>
                        <a:rPr sz="1800" dirty="0">
                          <a:latin typeface="Calibri"/>
                          <a:cs typeface="Calibri"/>
                        </a:rPr>
                        <a:t>clock</a:t>
                      </a:r>
                      <a:r>
                        <a:rPr sz="1800" spc="-40" dirty="0">
                          <a:latin typeface="Calibri"/>
                          <a:cs typeface="Calibri"/>
                        </a:rPr>
                        <a:t> </a:t>
                      </a:r>
                      <a:r>
                        <a:rPr sz="1800" spc="-10" dirty="0">
                          <a:latin typeface="Calibri"/>
                          <a:cs typeface="Calibri"/>
                        </a:rPr>
                        <a:t>extension</a:t>
                      </a:r>
                      <a:endParaRPr sz="1800">
                        <a:latin typeface="Calibri"/>
                        <a:cs typeface="Calibri"/>
                      </a:endParaRPr>
                    </a:p>
                    <a:p>
                      <a:pPr marL="377190" marR="795020" indent="-287020">
                        <a:lnSpc>
                          <a:spcPct val="100000"/>
                        </a:lnSpc>
                        <a:spcBef>
                          <a:spcPts val="600"/>
                        </a:spcBef>
                        <a:buFont typeface="Arial"/>
                        <a:buChar char="•"/>
                        <a:tabLst>
                          <a:tab pos="377190" algn="l"/>
                        </a:tabLst>
                      </a:pPr>
                      <a:r>
                        <a:rPr sz="1800" dirty="0">
                          <a:latin typeface="Calibri"/>
                          <a:cs typeface="Calibri"/>
                        </a:rPr>
                        <a:t>Optional</a:t>
                      </a:r>
                      <a:r>
                        <a:rPr sz="1800" spc="-45" dirty="0">
                          <a:latin typeface="Calibri"/>
                          <a:cs typeface="Calibri"/>
                        </a:rPr>
                        <a:t> </a:t>
                      </a:r>
                      <a:r>
                        <a:rPr sz="1800" dirty="0">
                          <a:latin typeface="Calibri"/>
                          <a:cs typeface="Calibri"/>
                        </a:rPr>
                        <a:t>inclusion</a:t>
                      </a:r>
                      <a:r>
                        <a:rPr sz="1800" spc="-35" dirty="0">
                          <a:latin typeface="Calibri"/>
                          <a:cs typeface="Calibri"/>
                        </a:rPr>
                        <a:t> </a:t>
                      </a:r>
                      <a:r>
                        <a:rPr sz="1800" dirty="0">
                          <a:latin typeface="Calibri"/>
                          <a:cs typeface="Calibri"/>
                        </a:rPr>
                        <a:t>of</a:t>
                      </a:r>
                      <a:r>
                        <a:rPr sz="1800" spc="-60" dirty="0">
                          <a:latin typeface="Calibri"/>
                          <a:cs typeface="Calibri"/>
                        </a:rPr>
                        <a:t> </a:t>
                      </a:r>
                      <a:r>
                        <a:rPr sz="1800" spc="-10" dirty="0">
                          <a:latin typeface="Calibri"/>
                          <a:cs typeface="Calibri"/>
                        </a:rPr>
                        <a:t>teaching evaluations</a:t>
                      </a:r>
                      <a:r>
                        <a:rPr sz="1800" spc="-15"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merit</a:t>
                      </a:r>
                      <a:r>
                        <a:rPr sz="1800" spc="-10" dirty="0">
                          <a:latin typeface="Calibri"/>
                          <a:cs typeface="Calibri"/>
                        </a:rPr>
                        <a:t> review</a:t>
                      </a:r>
                      <a:endParaRPr sz="1800">
                        <a:latin typeface="Calibri"/>
                        <a:cs typeface="Calibri"/>
                      </a:endParaRPr>
                    </a:p>
                    <a:p>
                      <a:pPr marL="377825" marR="248285" indent="-287020">
                        <a:lnSpc>
                          <a:spcPct val="100000"/>
                        </a:lnSpc>
                        <a:spcBef>
                          <a:spcPts val="600"/>
                        </a:spcBef>
                        <a:buClr>
                          <a:srgbClr val="000000"/>
                        </a:buClr>
                        <a:buFont typeface="Arial"/>
                        <a:buChar char="•"/>
                        <a:tabLst>
                          <a:tab pos="377825" algn="l"/>
                        </a:tabLst>
                      </a:pPr>
                      <a:r>
                        <a:rPr sz="1800" u="sng" dirty="0">
                          <a:solidFill>
                            <a:srgbClr val="5F5F5F"/>
                          </a:solidFill>
                          <a:uFill>
                            <a:solidFill>
                              <a:srgbClr val="5F5F5F"/>
                            </a:solidFill>
                          </a:uFill>
                          <a:latin typeface="Calibri"/>
                          <a:cs typeface="Calibri"/>
                          <a:hlinkClick r:id="rId2"/>
                        </a:rPr>
                        <a:t>Altered</a:t>
                      </a:r>
                      <a:r>
                        <a:rPr sz="1800" u="sng" spc="-55" dirty="0">
                          <a:solidFill>
                            <a:srgbClr val="5F5F5F"/>
                          </a:solidFill>
                          <a:uFill>
                            <a:solidFill>
                              <a:srgbClr val="5F5F5F"/>
                            </a:solidFill>
                          </a:uFill>
                          <a:latin typeface="Calibri"/>
                          <a:cs typeface="Calibri"/>
                          <a:hlinkClick r:id="rId2"/>
                        </a:rPr>
                        <a:t> </a:t>
                      </a:r>
                      <a:r>
                        <a:rPr sz="1800" u="sng" dirty="0">
                          <a:solidFill>
                            <a:srgbClr val="5F5F5F"/>
                          </a:solidFill>
                          <a:uFill>
                            <a:solidFill>
                              <a:srgbClr val="5F5F5F"/>
                            </a:solidFill>
                          </a:uFill>
                          <a:latin typeface="Calibri"/>
                          <a:cs typeface="Calibri"/>
                          <a:hlinkClick r:id="rId2"/>
                        </a:rPr>
                        <a:t>language</a:t>
                      </a:r>
                      <a:r>
                        <a:rPr sz="1800" u="sng" spc="-60" dirty="0">
                          <a:solidFill>
                            <a:srgbClr val="5F5F5F"/>
                          </a:solidFill>
                          <a:uFill>
                            <a:solidFill>
                              <a:srgbClr val="5F5F5F"/>
                            </a:solidFill>
                          </a:uFill>
                          <a:latin typeface="Calibri"/>
                          <a:cs typeface="Calibri"/>
                        </a:rPr>
                        <a:t> </a:t>
                      </a:r>
                      <a:r>
                        <a:rPr sz="1800" dirty="0">
                          <a:latin typeface="Calibri"/>
                          <a:cs typeface="Calibri"/>
                        </a:rPr>
                        <a:t>in</a:t>
                      </a:r>
                      <a:r>
                        <a:rPr sz="1800" spc="-50" dirty="0">
                          <a:latin typeface="Calibri"/>
                          <a:cs typeface="Calibri"/>
                        </a:rPr>
                        <a:t> </a:t>
                      </a:r>
                      <a:r>
                        <a:rPr sz="1800" spc="-10" dirty="0">
                          <a:latin typeface="Calibri"/>
                          <a:cs typeface="Calibri"/>
                        </a:rPr>
                        <a:t>letters</a:t>
                      </a:r>
                      <a:r>
                        <a:rPr sz="1800" spc="-50" dirty="0">
                          <a:latin typeface="Calibri"/>
                          <a:cs typeface="Calibri"/>
                        </a:rPr>
                        <a:t> </a:t>
                      </a:r>
                      <a:r>
                        <a:rPr sz="1800" spc="-10" dirty="0">
                          <a:latin typeface="Calibri"/>
                          <a:cs typeface="Calibri"/>
                        </a:rPr>
                        <a:t>soliciting internal/external</a:t>
                      </a:r>
                      <a:r>
                        <a:rPr sz="1800" spc="-30" dirty="0">
                          <a:latin typeface="Calibri"/>
                          <a:cs typeface="Calibri"/>
                        </a:rPr>
                        <a:t> </a:t>
                      </a:r>
                      <a:r>
                        <a:rPr sz="1800" spc="-10" dirty="0">
                          <a:latin typeface="Calibri"/>
                          <a:cs typeface="Calibri"/>
                        </a:rPr>
                        <a:t>reviewers</a:t>
                      </a:r>
                      <a:endParaRPr sz="1800">
                        <a:latin typeface="Calibri"/>
                        <a:cs typeface="Calibri"/>
                      </a:endParaRPr>
                    </a:p>
                    <a:p>
                      <a:pPr marL="377825" marR="86995" indent="-287020">
                        <a:lnSpc>
                          <a:spcPct val="100000"/>
                        </a:lnSpc>
                        <a:spcBef>
                          <a:spcPts val="600"/>
                        </a:spcBef>
                        <a:buFont typeface="Arial"/>
                        <a:buChar char="•"/>
                        <a:tabLst>
                          <a:tab pos="377825" algn="l"/>
                        </a:tabLst>
                      </a:pPr>
                      <a:r>
                        <a:rPr sz="1800" dirty="0">
                          <a:latin typeface="Calibri"/>
                          <a:cs typeface="Calibri"/>
                        </a:rPr>
                        <a:t>Creation</a:t>
                      </a:r>
                      <a:r>
                        <a:rPr sz="1800" spc="-3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new</a:t>
                      </a:r>
                      <a:r>
                        <a:rPr sz="1800" spc="-40" dirty="0">
                          <a:latin typeface="Calibri"/>
                          <a:cs typeface="Calibri"/>
                        </a:rPr>
                        <a:t> </a:t>
                      </a:r>
                      <a:r>
                        <a:rPr sz="1800" spc="-10" dirty="0">
                          <a:latin typeface="Calibri"/>
                          <a:cs typeface="Calibri"/>
                        </a:rPr>
                        <a:t>promotion/tenure pathway:</a:t>
                      </a:r>
                      <a:r>
                        <a:rPr sz="1800" spc="-65" dirty="0">
                          <a:latin typeface="Calibri"/>
                          <a:cs typeface="Calibri"/>
                        </a:rPr>
                        <a:t> </a:t>
                      </a:r>
                      <a:r>
                        <a:rPr sz="1800" u="sng" spc="-10" dirty="0">
                          <a:solidFill>
                            <a:srgbClr val="5F5F5F"/>
                          </a:solidFill>
                          <a:uFill>
                            <a:solidFill>
                              <a:srgbClr val="5F5F5F"/>
                            </a:solidFill>
                          </a:uFill>
                          <a:latin typeface="Calibri"/>
                          <a:cs typeface="Calibri"/>
                          <a:hlinkClick r:id="rId3"/>
                        </a:rPr>
                        <a:t>Integrated</a:t>
                      </a:r>
                      <a:r>
                        <a:rPr sz="1800" u="sng" spc="-70" dirty="0">
                          <a:solidFill>
                            <a:srgbClr val="5F5F5F"/>
                          </a:solidFill>
                          <a:uFill>
                            <a:solidFill>
                              <a:srgbClr val="5F5F5F"/>
                            </a:solidFill>
                          </a:uFill>
                          <a:latin typeface="Calibri"/>
                          <a:cs typeface="Calibri"/>
                          <a:hlinkClick r:id="rId3"/>
                        </a:rPr>
                        <a:t> </a:t>
                      </a:r>
                      <a:r>
                        <a:rPr sz="1800" u="sng" dirty="0">
                          <a:solidFill>
                            <a:srgbClr val="5F5F5F"/>
                          </a:solidFill>
                          <a:uFill>
                            <a:solidFill>
                              <a:srgbClr val="5F5F5F"/>
                            </a:solidFill>
                          </a:uFill>
                          <a:latin typeface="Calibri"/>
                          <a:cs typeface="Calibri"/>
                          <a:hlinkClick r:id="rId3"/>
                        </a:rPr>
                        <a:t>Excellence</a:t>
                      </a:r>
                      <a:r>
                        <a:rPr sz="1800" u="sng" spc="-50" dirty="0">
                          <a:solidFill>
                            <a:srgbClr val="5F5F5F"/>
                          </a:solidFill>
                          <a:uFill>
                            <a:solidFill>
                              <a:srgbClr val="5F5F5F"/>
                            </a:solidFill>
                          </a:uFill>
                          <a:latin typeface="Calibri"/>
                          <a:cs typeface="Calibri"/>
                          <a:hlinkClick r:id="rId3"/>
                        </a:rPr>
                        <a:t> </a:t>
                      </a:r>
                      <a:r>
                        <a:rPr sz="1800" u="sng" dirty="0">
                          <a:solidFill>
                            <a:srgbClr val="5F5F5F"/>
                          </a:solidFill>
                          <a:uFill>
                            <a:solidFill>
                              <a:srgbClr val="5F5F5F"/>
                            </a:solidFill>
                          </a:uFill>
                          <a:latin typeface="Calibri"/>
                          <a:cs typeface="Calibri"/>
                          <a:hlinkClick r:id="rId3"/>
                        </a:rPr>
                        <a:t>in</a:t>
                      </a:r>
                      <a:r>
                        <a:rPr sz="1800" u="sng" spc="-55" dirty="0">
                          <a:solidFill>
                            <a:srgbClr val="5F5F5F"/>
                          </a:solidFill>
                          <a:uFill>
                            <a:solidFill>
                              <a:srgbClr val="5F5F5F"/>
                            </a:solidFill>
                          </a:uFill>
                          <a:latin typeface="Calibri"/>
                          <a:cs typeface="Calibri"/>
                          <a:hlinkClick r:id="rId3"/>
                        </a:rPr>
                        <a:t> </a:t>
                      </a:r>
                      <a:r>
                        <a:rPr sz="1800" u="sng" spc="-25" dirty="0">
                          <a:solidFill>
                            <a:srgbClr val="5F5F5F"/>
                          </a:solidFill>
                          <a:uFill>
                            <a:solidFill>
                              <a:srgbClr val="5F5F5F"/>
                            </a:solidFill>
                          </a:uFill>
                          <a:latin typeface="Calibri"/>
                          <a:cs typeface="Calibri"/>
                          <a:hlinkClick r:id="rId3"/>
                        </a:rPr>
                        <a:t>DEI</a:t>
                      </a:r>
                      <a:endParaRPr sz="1800">
                        <a:latin typeface="Calibri"/>
                        <a:cs typeface="Calibri"/>
                      </a:endParaRPr>
                    </a:p>
                  </a:txBody>
                  <a:tcPr marL="0" marR="0" marT="30480" marB="0">
                    <a:lnT w="28575">
                      <a:solidFill>
                        <a:srgbClr val="000000"/>
                      </a:solidFill>
                      <a:prstDash val="solid"/>
                    </a:lnT>
                    <a:lnB w="28575">
                      <a:solidFill>
                        <a:srgbClr val="000000"/>
                      </a:solidFill>
                      <a:prstDash val="solid"/>
                    </a:lnB>
                    <a:solidFill>
                      <a:srgbClr val="E7E7E7"/>
                    </a:solidFill>
                  </a:tcPr>
                </a:tc>
                <a:tc>
                  <a:txBody>
                    <a:bodyPr/>
                    <a:lstStyle/>
                    <a:p>
                      <a:pPr marL="381000" indent="-286385">
                        <a:lnSpc>
                          <a:spcPct val="100000"/>
                        </a:lnSpc>
                        <a:spcBef>
                          <a:spcPts val="240"/>
                        </a:spcBef>
                        <a:buFont typeface="Arial"/>
                        <a:buChar char="•"/>
                        <a:tabLst>
                          <a:tab pos="381000" algn="l"/>
                        </a:tabLst>
                      </a:pPr>
                      <a:r>
                        <a:rPr sz="1800" dirty="0">
                          <a:latin typeface="Calibri"/>
                          <a:cs typeface="Calibri"/>
                        </a:rPr>
                        <a:t>Covid</a:t>
                      </a:r>
                      <a:r>
                        <a:rPr sz="1800" spc="-50" dirty="0">
                          <a:latin typeface="Calibri"/>
                          <a:cs typeface="Calibri"/>
                        </a:rPr>
                        <a:t> </a:t>
                      </a:r>
                      <a:r>
                        <a:rPr sz="1800" dirty="0">
                          <a:latin typeface="Calibri"/>
                          <a:cs typeface="Calibri"/>
                        </a:rPr>
                        <a:t>19</a:t>
                      </a:r>
                      <a:r>
                        <a:rPr sz="1800" spc="-45" dirty="0">
                          <a:latin typeface="Calibri"/>
                          <a:cs typeface="Calibri"/>
                        </a:rPr>
                        <a:t> </a:t>
                      </a:r>
                      <a:r>
                        <a:rPr sz="1800" u="sng" dirty="0">
                          <a:solidFill>
                            <a:srgbClr val="5F5F5F"/>
                          </a:solidFill>
                          <a:uFill>
                            <a:solidFill>
                              <a:srgbClr val="5F5F5F"/>
                            </a:solidFill>
                          </a:uFill>
                          <a:latin typeface="Calibri"/>
                          <a:cs typeface="Calibri"/>
                          <a:hlinkClick r:id="rId4"/>
                        </a:rPr>
                        <a:t>Annual</a:t>
                      </a:r>
                      <a:r>
                        <a:rPr sz="1800" u="sng" spc="-60" dirty="0">
                          <a:solidFill>
                            <a:srgbClr val="5F5F5F"/>
                          </a:solidFill>
                          <a:uFill>
                            <a:solidFill>
                              <a:srgbClr val="5F5F5F"/>
                            </a:solidFill>
                          </a:uFill>
                          <a:latin typeface="Calibri"/>
                          <a:cs typeface="Calibri"/>
                          <a:hlinkClick r:id="rId4"/>
                        </a:rPr>
                        <a:t> </a:t>
                      </a:r>
                      <a:r>
                        <a:rPr sz="1800" u="sng" dirty="0">
                          <a:solidFill>
                            <a:srgbClr val="5F5F5F"/>
                          </a:solidFill>
                          <a:uFill>
                            <a:solidFill>
                              <a:srgbClr val="5F5F5F"/>
                            </a:solidFill>
                          </a:uFill>
                          <a:latin typeface="Calibri"/>
                          <a:cs typeface="Calibri"/>
                          <a:hlinkClick r:id="rId4"/>
                        </a:rPr>
                        <a:t>Review</a:t>
                      </a:r>
                      <a:r>
                        <a:rPr sz="1800" u="sng" spc="-40" dirty="0">
                          <a:solidFill>
                            <a:srgbClr val="5F5F5F"/>
                          </a:solidFill>
                          <a:uFill>
                            <a:solidFill>
                              <a:srgbClr val="5F5F5F"/>
                            </a:solidFill>
                          </a:uFill>
                          <a:latin typeface="Calibri"/>
                          <a:cs typeface="Calibri"/>
                          <a:hlinkClick r:id="rId4"/>
                        </a:rPr>
                        <a:t> </a:t>
                      </a:r>
                      <a:r>
                        <a:rPr sz="1800" u="sng" spc="-10" dirty="0">
                          <a:solidFill>
                            <a:srgbClr val="5F5F5F"/>
                          </a:solidFill>
                          <a:uFill>
                            <a:solidFill>
                              <a:srgbClr val="5F5F5F"/>
                            </a:solidFill>
                          </a:uFill>
                          <a:latin typeface="Calibri"/>
                          <a:cs typeface="Calibri"/>
                          <a:hlinkClick r:id="rId4"/>
                        </a:rPr>
                        <a:t>Supplement</a:t>
                      </a:r>
                      <a:endParaRPr sz="1800">
                        <a:latin typeface="Calibri"/>
                        <a:cs typeface="Calibri"/>
                      </a:endParaRPr>
                    </a:p>
                    <a:p>
                      <a:pPr marL="381000" indent="-286385">
                        <a:lnSpc>
                          <a:spcPct val="100000"/>
                        </a:lnSpc>
                        <a:spcBef>
                          <a:spcPts val="600"/>
                        </a:spcBef>
                        <a:buClr>
                          <a:srgbClr val="000000"/>
                        </a:buClr>
                        <a:buFont typeface="Arial"/>
                        <a:buChar char="•"/>
                        <a:tabLst>
                          <a:tab pos="381000" algn="l"/>
                        </a:tabLst>
                      </a:pPr>
                      <a:r>
                        <a:rPr sz="1800" u="sng" dirty="0">
                          <a:solidFill>
                            <a:srgbClr val="5F5F5F"/>
                          </a:solidFill>
                          <a:uFill>
                            <a:solidFill>
                              <a:srgbClr val="5F5F5F"/>
                            </a:solidFill>
                          </a:uFill>
                          <a:latin typeface="Calibri"/>
                          <a:cs typeface="Calibri"/>
                          <a:hlinkClick r:id="rId5"/>
                        </a:rPr>
                        <a:t>COVID</a:t>
                      </a:r>
                      <a:r>
                        <a:rPr sz="1800" u="sng" spc="-50" dirty="0">
                          <a:solidFill>
                            <a:srgbClr val="5F5F5F"/>
                          </a:solidFill>
                          <a:uFill>
                            <a:solidFill>
                              <a:srgbClr val="5F5F5F"/>
                            </a:solidFill>
                          </a:uFill>
                          <a:latin typeface="Calibri"/>
                          <a:cs typeface="Calibri"/>
                          <a:hlinkClick r:id="rId5"/>
                        </a:rPr>
                        <a:t> </a:t>
                      </a:r>
                      <a:r>
                        <a:rPr sz="1800" u="sng" dirty="0">
                          <a:solidFill>
                            <a:srgbClr val="5F5F5F"/>
                          </a:solidFill>
                          <a:uFill>
                            <a:solidFill>
                              <a:srgbClr val="5F5F5F"/>
                            </a:solidFill>
                          </a:uFill>
                          <a:latin typeface="Calibri"/>
                          <a:cs typeface="Calibri"/>
                          <a:hlinkClick r:id="rId5"/>
                        </a:rPr>
                        <a:t>CV</a:t>
                      </a:r>
                      <a:r>
                        <a:rPr sz="1800" u="sng" spc="-40" dirty="0">
                          <a:solidFill>
                            <a:srgbClr val="5F5F5F"/>
                          </a:solidFill>
                          <a:uFill>
                            <a:solidFill>
                              <a:srgbClr val="5F5F5F"/>
                            </a:solidFill>
                          </a:uFill>
                          <a:latin typeface="Calibri"/>
                          <a:cs typeface="Calibri"/>
                          <a:hlinkClick r:id="rId5"/>
                        </a:rPr>
                        <a:t> </a:t>
                      </a:r>
                      <a:r>
                        <a:rPr sz="1800" u="sng" spc="-25" dirty="0">
                          <a:solidFill>
                            <a:srgbClr val="5F5F5F"/>
                          </a:solidFill>
                          <a:uFill>
                            <a:solidFill>
                              <a:srgbClr val="5F5F5F"/>
                            </a:solidFill>
                          </a:uFill>
                          <a:latin typeface="Calibri"/>
                          <a:cs typeface="Calibri"/>
                          <a:hlinkClick r:id="rId5"/>
                        </a:rPr>
                        <a:t>App</a:t>
                      </a:r>
                      <a:endParaRPr sz="1800">
                        <a:latin typeface="Calibri"/>
                        <a:cs typeface="Calibri"/>
                      </a:endParaRPr>
                    </a:p>
                  </a:txBody>
                  <a:tcPr marL="0" marR="0" marT="30480" marB="0">
                    <a:lnT w="28575">
                      <a:solidFill>
                        <a:srgbClr val="000000"/>
                      </a:solidFill>
                      <a:prstDash val="solid"/>
                    </a:lnT>
                    <a:lnB w="28575">
                      <a:solidFill>
                        <a:srgbClr val="000000"/>
                      </a:solidFill>
                      <a:prstDash val="solid"/>
                    </a:lnB>
                    <a:solidFill>
                      <a:srgbClr val="E7E7E7"/>
                    </a:solidFill>
                  </a:tcPr>
                </a:tc>
                <a:tc>
                  <a:txBody>
                    <a:bodyPr/>
                    <a:lstStyle/>
                    <a:p>
                      <a:pPr marL="417195" marR="707390" indent="-287020">
                        <a:lnSpc>
                          <a:spcPct val="100000"/>
                        </a:lnSpc>
                        <a:spcBef>
                          <a:spcPts val="240"/>
                        </a:spcBef>
                        <a:buFont typeface="Arial"/>
                        <a:buChar char="•"/>
                        <a:tabLst>
                          <a:tab pos="417195" algn="l"/>
                        </a:tabLst>
                      </a:pPr>
                      <a:r>
                        <a:rPr sz="1800" dirty="0">
                          <a:latin typeface="Calibri"/>
                          <a:cs typeface="Calibri"/>
                        </a:rPr>
                        <a:t>Monthly</a:t>
                      </a:r>
                      <a:r>
                        <a:rPr sz="1800" spc="-60" dirty="0">
                          <a:latin typeface="Calibri"/>
                          <a:cs typeface="Calibri"/>
                        </a:rPr>
                        <a:t> </a:t>
                      </a:r>
                      <a:r>
                        <a:rPr sz="1800" dirty="0">
                          <a:latin typeface="Calibri"/>
                          <a:cs typeface="Calibri"/>
                        </a:rPr>
                        <a:t>online</a:t>
                      </a:r>
                      <a:r>
                        <a:rPr sz="1800" spc="-55" dirty="0">
                          <a:latin typeface="Calibri"/>
                          <a:cs typeface="Calibri"/>
                        </a:rPr>
                        <a:t> </a:t>
                      </a:r>
                      <a:r>
                        <a:rPr sz="1800" dirty="0">
                          <a:latin typeface="Calibri"/>
                          <a:cs typeface="Calibri"/>
                        </a:rPr>
                        <a:t>reading</a:t>
                      </a:r>
                      <a:r>
                        <a:rPr sz="1800" spc="-55" dirty="0">
                          <a:latin typeface="Calibri"/>
                          <a:cs typeface="Calibri"/>
                        </a:rPr>
                        <a:t> </a:t>
                      </a:r>
                      <a:r>
                        <a:rPr sz="1800" spc="-10" dirty="0">
                          <a:latin typeface="Calibri"/>
                          <a:cs typeface="Calibri"/>
                        </a:rPr>
                        <a:t>groups </a:t>
                      </a:r>
                      <a:r>
                        <a:rPr sz="1800" dirty="0">
                          <a:latin typeface="Calibri"/>
                          <a:cs typeface="Calibri"/>
                        </a:rPr>
                        <a:t>among</a:t>
                      </a:r>
                      <a:r>
                        <a:rPr sz="1800" spc="-55" dirty="0">
                          <a:latin typeface="Calibri"/>
                          <a:cs typeface="Calibri"/>
                        </a:rPr>
                        <a:t> </a:t>
                      </a:r>
                      <a:r>
                        <a:rPr sz="1800" dirty="0">
                          <a:latin typeface="Calibri"/>
                          <a:cs typeface="Calibri"/>
                        </a:rPr>
                        <a:t>faculty</a:t>
                      </a:r>
                      <a:r>
                        <a:rPr sz="1800" spc="-45" dirty="0">
                          <a:latin typeface="Calibri"/>
                          <a:cs typeface="Calibri"/>
                        </a:rPr>
                        <a:t> </a:t>
                      </a:r>
                      <a:r>
                        <a:rPr sz="1800" dirty="0">
                          <a:latin typeface="Calibri"/>
                          <a:cs typeface="Calibri"/>
                        </a:rPr>
                        <a:t>and</a:t>
                      </a:r>
                      <a:r>
                        <a:rPr sz="1800" spc="-45" dirty="0">
                          <a:latin typeface="Calibri"/>
                          <a:cs typeface="Calibri"/>
                        </a:rPr>
                        <a:t> </a:t>
                      </a:r>
                      <a:r>
                        <a:rPr sz="1800" spc="-20" dirty="0">
                          <a:latin typeface="Calibri"/>
                          <a:cs typeface="Calibri"/>
                        </a:rPr>
                        <a:t>staff</a:t>
                      </a:r>
                      <a:endParaRPr sz="1800" dirty="0">
                        <a:latin typeface="Calibri"/>
                        <a:cs typeface="Calibri"/>
                      </a:endParaRPr>
                    </a:p>
                    <a:p>
                      <a:pPr marL="417195" marR="271780" indent="-287020">
                        <a:lnSpc>
                          <a:spcPct val="100000"/>
                        </a:lnSpc>
                        <a:buFont typeface="Arial"/>
                        <a:buChar char="•"/>
                        <a:tabLst>
                          <a:tab pos="417195" algn="l"/>
                        </a:tabLst>
                      </a:pPr>
                      <a:r>
                        <a:rPr sz="1800" dirty="0">
                          <a:latin typeface="Calibri"/>
                          <a:cs typeface="Calibri"/>
                        </a:rPr>
                        <a:t>Council</a:t>
                      </a:r>
                      <a:r>
                        <a:rPr sz="1800" spc="-25"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Deans</a:t>
                      </a:r>
                      <a:r>
                        <a:rPr sz="1800" spc="-35" dirty="0">
                          <a:latin typeface="Calibri"/>
                          <a:cs typeface="Calibri"/>
                        </a:rPr>
                        <a:t> </a:t>
                      </a:r>
                      <a:r>
                        <a:rPr sz="1800" dirty="0">
                          <a:latin typeface="Calibri"/>
                          <a:cs typeface="Calibri"/>
                        </a:rPr>
                        <a:t>and</a:t>
                      </a:r>
                      <a:r>
                        <a:rPr sz="1800" spc="-30" dirty="0">
                          <a:latin typeface="Calibri"/>
                          <a:cs typeface="Calibri"/>
                        </a:rPr>
                        <a:t> </a:t>
                      </a:r>
                      <a:r>
                        <a:rPr sz="1800" spc="-10" dirty="0">
                          <a:latin typeface="Calibri"/>
                          <a:cs typeface="Calibri"/>
                        </a:rPr>
                        <a:t>Chancellor’s </a:t>
                      </a:r>
                      <a:r>
                        <a:rPr sz="1800" dirty="0">
                          <a:latin typeface="Calibri"/>
                          <a:cs typeface="Calibri"/>
                        </a:rPr>
                        <a:t>Cabinet</a:t>
                      </a:r>
                      <a:r>
                        <a:rPr sz="1800" spc="-70" dirty="0">
                          <a:latin typeface="Calibri"/>
                          <a:cs typeface="Calibri"/>
                        </a:rPr>
                        <a:t> </a:t>
                      </a:r>
                      <a:r>
                        <a:rPr sz="1800" dirty="0">
                          <a:latin typeface="Calibri"/>
                          <a:cs typeface="Calibri"/>
                        </a:rPr>
                        <a:t>monthly</a:t>
                      </a:r>
                      <a:r>
                        <a:rPr sz="1800" spc="-60" dirty="0">
                          <a:latin typeface="Calibri"/>
                          <a:cs typeface="Calibri"/>
                        </a:rPr>
                        <a:t> </a:t>
                      </a:r>
                      <a:r>
                        <a:rPr sz="1800" dirty="0">
                          <a:latin typeface="Calibri"/>
                          <a:cs typeface="Calibri"/>
                        </a:rPr>
                        <a:t>reading</a:t>
                      </a:r>
                      <a:r>
                        <a:rPr sz="1800" spc="-60" dirty="0">
                          <a:latin typeface="Calibri"/>
                          <a:cs typeface="Calibri"/>
                        </a:rPr>
                        <a:t> </a:t>
                      </a:r>
                      <a:r>
                        <a:rPr sz="1800" dirty="0">
                          <a:latin typeface="Calibri"/>
                          <a:cs typeface="Calibri"/>
                        </a:rPr>
                        <a:t>group</a:t>
                      </a:r>
                      <a:r>
                        <a:rPr sz="1800" spc="-70" dirty="0">
                          <a:latin typeface="Calibri"/>
                          <a:cs typeface="Calibri"/>
                        </a:rPr>
                        <a:t> </a:t>
                      </a:r>
                      <a:r>
                        <a:rPr sz="1800" spc="-25" dirty="0">
                          <a:latin typeface="Calibri"/>
                          <a:cs typeface="Calibri"/>
                        </a:rPr>
                        <a:t>and </a:t>
                      </a:r>
                      <a:r>
                        <a:rPr sz="1800" dirty="0">
                          <a:latin typeface="Calibri"/>
                          <a:cs typeface="Calibri"/>
                        </a:rPr>
                        <a:t>discussion</a:t>
                      </a:r>
                      <a:r>
                        <a:rPr sz="1800" spc="-65" dirty="0">
                          <a:latin typeface="Calibri"/>
                          <a:cs typeface="Calibri"/>
                        </a:rPr>
                        <a:t> </a:t>
                      </a:r>
                      <a:r>
                        <a:rPr sz="1800" dirty="0">
                          <a:latin typeface="Calibri"/>
                          <a:cs typeface="Calibri"/>
                        </a:rPr>
                        <a:t>(</a:t>
                      </a:r>
                      <a:r>
                        <a:rPr sz="1800" i="1" dirty="0">
                          <a:latin typeface="Calibri"/>
                          <a:cs typeface="Calibri"/>
                        </a:rPr>
                        <a:t>Inclusive</a:t>
                      </a:r>
                      <a:r>
                        <a:rPr sz="1800" i="1" spc="-45" dirty="0">
                          <a:latin typeface="Calibri"/>
                          <a:cs typeface="Calibri"/>
                        </a:rPr>
                        <a:t> </a:t>
                      </a:r>
                      <a:r>
                        <a:rPr sz="1800" i="1" spc="-10" dirty="0">
                          <a:latin typeface="Calibri"/>
                          <a:cs typeface="Calibri"/>
                        </a:rPr>
                        <a:t>Academy</a:t>
                      </a:r>
                      <a:r>
                        <a:rPr sz="1800" spc="-10" dirty="0">
                          <a:latin typeface="Calibri"/>
                          <a:cs typeface="Calibri"/>
                        </a:rPr>
                        <a:t>,</a:t>
                      </a:r>
                      <a:r>
                        <a:rPr sz="1800" spc="-55" dirty="0">
                          <a:latin typeface="Calibri"/>
                          <a:cs typeface="Calibri"/>
                        </a:rPr>
                        <a:t> </a:t>
                      </a:r>
                      <a:r>
                        <a:rPr sz="1800" i="1" spc="-25" dirty="0">
                          <a:latin typeface="Calibri"/>
                          <a:cs typeface="Calibri"/>
                        </a:rPr>
                        <a:t>How </a:t>
                      </a:r>
                      <a:r>
                        <a:rPr sz="1800" i="1" dirty="0">
                          <a:latin typeface="Calibri"/>
                          <a:cs typeface="Calibri"/>
                        </a:rPr>
                        <a:t>to</a:t>
                      </a:r>
                      <a:r>
                        <a:rPr sz="1800" i="1" spc="-35" dirty="0">
                          <a:latin typeface="Calibri"/>
                          <a:cs typeface="Calibri"/>
                        </a:rPr>
                        <a:t> </a:t>
                      </a:r>
                      <a:r>
                        <a:rPr sz="1800" i="1" dirty="0">
                          <a:latin typeface="Calibri"/>
                          <a:cs typeface="Calibri"/>
                        </a:rPr>
                        <a:t>be</a:t>
                      </a:r>
                      <a:r>
                        <a:rPr sz="1800" i="1" spc="-35" dirty="0">
                          <a:latin typeface="Calibri"/>
                          <a:cs typeface="Calibri"/>
                        </a:rPr>
                        <a:t> </a:t>
                      </a:r>
                      <a:r>
                        <a:rPr sz="1800" i="1" dirty="0">
                          <a:latin typeface="Calibri"/>
                          <a:cs typeface="Calibri"/>
                        </a:rPr>
                        <a:t>an</a:t>
                      </a:r>
                      <a:r>
                        <a:rPr sz="1800" i="1" spc="-40" dirty="0">
                          <a:latin typeface="Calibri"/>
                          <a:cs typeface="Calibri"/>
                        </a:rPr>
                        <a:t> </a:t>
                      </a:r>
                      <a:r>
                        <a:rPr sz="1800" i="1" dirty="0">
                          <a:latin typeface="Calibri"/>
                          <a:cs typeface="Calibri"/>
                        </a:rPr>
                        <a:t>Antiracist</a:t>
                      </a:r>
                      <a:r>
                        <a:rPr sz="1800" dirty="0">
                          <a:latin typeface="Calibri"/>
                          <a:cs typeface="Calibri"/>
                        </a:rPr>
                        <a:t>,</a:t>
                      </a:r>
                      <a:r>
                        <a:rPr sz="1800" spc="-10" dirty="0">
                          <a:latin typeface="Calibri"/>
                          <a:cs typeface="Calibri"/>
                        </a:rPr>
                        <a:t> </a:t>
                      </a:r>
                      <a:r>
                        <a:rPr sz="1800" i="1" spc="-10" dirty="0">
                          <a:latin typeface="Calibri"/>
                          <a:cs typeface="Calibri"/>
                        </a:rPr>
                        <a:t>Presumed Incompetent</a:t>
                      </a:r>
                      <a:r>
                        <a:rPr sz="1800" i="1" spc="-50" dirty="0">
                          <a:latin typeface="Calibri"/>
                          <a:cs typeface="Calibri"/>
                        </a:rPr>
                        <a:t> </a:t>
                      </a:r>
                      <a:r>
                        <a:rPr sz="1800" i="1" spc="-25" dirty="0">
                          <a:latin typeface="Calibri"/>
                          <a:cs typeface="Calibri"/>
                        </a:rPr>
                        <a:t>II</a:t>
                      </a:r>
                      <a:r>
                        <a:rPr sz="1800" spc="-25" dirty="0">
                          <a:latin typeface="Calibri"/>
                          <a:cs typeface="Calibri"/>
                        </a:rPr>
                        <a:t>)</a:t>
                      </a:r>
                      <a:endParaRPr sz="1800" dirty="0">
                        <a:latin typeface="Calibri"/>
                        <a:cs typeface="Calibri"/>
                      </a:endParaRPr>
                    </a:p>
                    <a:p>
                      <a:pPr marL="417195" marR="672465" indent="-287020">
                        <a:lnSpc>
                          <a:spcPct val="100000"/>
                        </a:lnSpc>
                        <a:buFont typeface="Arial"/>
                        <a:buChar char="•"/>
                        <a:tabLst>
                          <a:tab pos="417195" algn="l"/>
                        </a:tabLst>
                      </a:pPr>
                      <a:r>
                        <a:rPr sz="1800" dirty="0">
                          <a:latin typeface="Calibri"/>
                          <a:cs typeface="Calibri"/>
                        </a:rPr>
                        <a:t>STEM</a:t>
                      </a:r>
                      <a:r>
                        <a:rPr sz="1800" spc="-75" dirty="0">
                          <a:latin typeface="Calibri"/>
                          <a:cs typeface="Calibri"/>
                        </a:rPr>
                        <a:t> </a:t>
                      </a:r>
                      <a:r>
                        <a:rPr sz="1800" dirty="0">
                          <a:latin typeface="Calibri"/>
                          <a:cs typeface="Calibri"/>
                        </a:rPr>
                        <a:t>Leadership</a:t>
                      </a:r>
                      <a:r>
                        <a:rPr sz="1800" spc="-45" dirty="0">
                          <a:latin typeface="Calibri"/>
                          <a:cs typeface="Calibri"/>
                        </a:rPr>
                        <a:t> </a:t>
                      </a:r>
                      <a:r>
                        <a:rPr sz="1800" spc="-10" dirty="0">
                          <a:latin typeface="Calibri"/>
                          <a:cs typeface="Calibri"/>
                        </a:rPr>
                        <a:t>Development </a:t>
                      </a:r>
                      <a:r>
                        <a:rPr sz="1800" dirty="0">
                          <a:latin typeface="Calibri"/>
                          <a:cs typeface="Calibri"/>
                        </a:rPr>
                        <a:t>(</a:t>
                      </a:r>
                      <a:r>
                        <a:rPr sz="1800" u="sng" dirty="0">
                          <a:solidFill>
                            <a:srgbClr val="5F5F5F"/>
                          </a:solidFill>
                          <a:uFill>
                            <a:solidFill>
                              <a:srgbClr val="5F5F5F"/>
                            </a:solidFill>
                          </a:uFill>
                          <a:latin typeface="Calibri"/>
                          <a:cs typeface="Calibri"/>
                          <a:hlinkClick r:id="rId6"/>
                        </a:rPr>
                        <a:t>Project</a:t>
                      </a:r>
                      <a:r>
                        <a:rPr sz="1800" u="sng" spc="-90" dirty="0">
                          <a:solidFill>
                            <a:srgbClr val="5F5F5F"/>
                          </a:solidFill>
                          <a:uFill>
                            <a:solidFill>
                              <a:srgbClr val="5F5F5F"/>
                            </a:solidFill>
                          </a:uFill>
                          <a:latin typeface="Calibri"/>
                          <a:cs typeface="Calibri"/>
                          <a:hlinkClick r:id="rId6"/>
                        </a:rPr>
                        <a:t> </a:t>
                      </a:r>
                      <a:r>
                        <a:rPr sz="1800" u="sng" spc="-20" dirty="0">
                          <a:solidFill>
                            <a:srgbClr val="5F5F5F"/>
                          </a:solidFill>
                          <a:uFill>
                            <a:solidFill>
                              <a:srgbClr val="5F5F5F"/>
                            </a:solidFill>
                          </a:uFill>
                          <a:latin typeface="Calibri"/>
                          <a:cs typeface="Calibri"/>
                          <a:hlinkClick r:id="rId6"/>
                        </a:rPr>
                        <a:t>EPIC</a:t>
                      </a:r>
                      <a:r>
                        <a:rPr sz="1800" spc="-20" dirty="0">
                          <a:latin typeface="Calibri"/>
                          <a:cs typeface="Calibri"/>
                        </a:rPr>
                        <a:t>)</a:t>
                      </a:r>
                      <a:endParaRPr sz="1800" dirty="0">
                        <a:latin typeface="Calibri"/>
                        <a:cs typeface="Calibri"/>
                      </a:endParaRPr>
                    </a:p>
                    <a:p>
                      <a:pPr marL="417195" indent="-286385">
                        <a:lnSpc>
                          <a:spcPct val="100000"/>
                        </a:lnSpc>
                        <a:buClr>
                          <a:srgbClr val="000000"/>
                        </a:buClr>
                        <a:buFont typeface="Arial"/>
                        <a:buChar char="•"/>
                        <a:tabLst>
                          <a:tab pos="417195" algn="l"/>
                        </a:tabLst>
                      </a:pPr>
                      <a:r>
                        <a:rPr sz="1800" u="sng" dirty="0">
                          <a:solidFill>
                            <a:srgbClr val="5F5F5F"/>
                          </a:solidFill>
                          <a:uFill>
                            <a:solidFill>
                              <a:srgbClr val="5F5F5F"/>
                            </a:solidFill>
                          </a:uFill>
                          <a:latin typeface="Calibri"/>
                          <a:cs typeface="Calibri"/>
                          <a:hlinkClick r:id="rId7"/>
                        </a:rPr>
                        <a:t>LIFT</a:t>
                      </a:r>
                      <a:r>
                        <a:rPr sz="1800" u="sng" spc="-55" dirty="0">
                          <a:solidFill>
                            <a:srgbClr val="5F5F5F"/>
                          </a:solidFill>
                          <a:uFill>
                            <a:solidFill>
                              <a:srgbClr val="5F5F5F"/>
                            </a:solidFill>
                          </a:uFill>
                          <a:latin typeface="Calibri"/>
                          <a:cs typeface="Calibri"/>
                          <a:hlinkClick r:id="rId7"/>
                        </a:rPr>
                        <a:t> </a:t>
                      </a:r>
                      <a:r>
                        <a:rPr sz="1800" u="sng" dirty="0">
                          <a:solidFill>
                            <a:srgbClr val="5F5F5F"/>
                          </a:solidFill>
                          <a:uFill>
                            <a:solidFill>
                              <a:srgbClr val="5F5F5F"/>
                            </a:solidFill>
                          </a:uFill>
                          <a:latin typeface="Calibri"/>
                          <a:cs typeface="Calibri"/>
                          <a:hlinkClick r:id="rId7"/>
                        </a:rPr>
                        <a:t>Mentoring</a:t>
                      </a:r>
                      <a:r>
                        <a:rPr sz="1800" u="sng" spc="-40" dirty="0">
                          <a:solidFill>
                            <a:srgbClr val="5F5F5F"/>
                          </a:solidFill>
                          <a:uFill>
                            <a:solidFill>
                              <a:srgbClr val="5F5F5F"/>
                            </a:solidFill>
                          </a:uFill>
                          <a:latin typeface="Calibri"/>
                          <a:cs typeface="Calibri"/>
                          <a:hlinkClick r:id="rId7"/>
                        </a:rPr>
                        <a:t> </a:t>
                      </a:r>
                      <a:r>
                        <a:rPr sz="1800" u="sng" spc="-10" dirty="0">
                          <a:solidFill>
                            <a:srgbClr val="5F5F5F"/>
                          </a:solidFill>
                          <a:uFill>
                            <a:solidFill>
                              <a:srgbClr val="5F5F5F"/>
                            </a:solidFill>
                          </a:uFill>
                          <a:latin typeface="Calibri"/>
                          <a:cs typeface="Calibri"/>
                          <a:hlinkClick r:id="rId7"/>
                        </a:rPr>
                        <a:t>Circles</a:t>
                      </a:r>
                      <a:endParaRPr sz="1800" dirty="0">
                        <a:latin typeface="Calibri"/>
                        <a:cs typeface="Calibri"/>
                      </a:endParaRPr>
                    </a:p>
                  </a:txBody>
                  <a:tcPr marL="0" marR="0" marT="30480" marB="0">
                    <a:lnT w="28575">
                      <a:solidFill>
                        <a:srgbClr val="000000"/>
                      </a:solidFill>
                      <a:prstDash val="solid"/>
                    </a:lnT>
                    <a:lnB w="28575">
                      <a:solidFill>
                        <a:srgbClr val="000000"/>
                      </a:solidFill>
                      <a:prstDash val="solid"/>
                    </a:lnB>
                    <a:solidFill>
                      <a:srgbClr val="E7E7E7"/>
                    </a:solidFill>
                  </a:tcPr>
                </a:tc>
                <a:extLst>
                  <a:ext uri="{0D108BD9-81ED-4DB2-BD59-A6C34878D82A}">
                    <a16:rowId xmlns:a16="http://schemas.microsoft.com/office/drawing/2014/main" val="10001"/>
                  </a:ext>
                </a:extLst>
              </a:tr>
            </a:tbl>
          </a:graphicData>
        </a:graphic>
      </p:graphicFrame>
      <p:sp>
        <p:nvSpPr>
          <p:cNvPr id="8" name="object 8"/>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60" dirty="0"/>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p:nvPr/>
        </p:nvSpPr>
        <p:spPr>
          <a:xfrm>
            <a:off x="514488" y="177986"/>
            <a:ext cx="7337425" cy="259715"/>
          </a:xfrm>
          <a:prstGeom prst="rect">
            <a:avLst/>
          </a:prstGeom>
        </p:spPr>
        <p:txBody>
          <a:bodyPr vert="horz" wrap="square" lIns="0" tIns="17145" rIns="0" bIns="0" rtlCol="0">
            <a:spAutoFit/>
          </a:bodyPr>
          <a:lstStyle/>
          <a:p>
            <a:pPr marL="12700">
              <a:lnSpc>
                <a:spcPct val="100000"/>
              </a:lnSpc>
              <a:spcBef>
                <a:spcPts val="135"/>
              </a:spcBef>
            </a:pPr>
            <a:r>
              <a:rPr sz="1500" spc="-145" dirty="0">
                <a:solidFill>
                  <a:srgbClr val="FFFFFF"/>
                </a:solidFill>
                <a:latin typeface="Arial Black"/>
                <a:cs typeface="Arial Black"/>
              </a:rPr>
              <a:t>NSF</a:t>
            </a:r>
            <a:r>
              <a:rPr sz="1500" spc="-85" dirty="0">
                <a:solidFill>
                  <a:srgbClr val="FFFFFF"/>
                </a:solidFill>
                <a:latin typeface="Arial Black"/>
                <a:cs typeface="Arial Black"/>
              </a:rPr>
              <a:t> </a:t>
            </a:r>
            <a:r>
              <a:rPr sz="1500" spc="-155" dirty="0">
                <a:solidFill>
                  <a:srgbClr val="FFFFFF"/>
                </a:solidFill>
                <a:latin typeface="Arial Black"/>
                <a:cs typeface="Arial Black"/>
              </a:rPr>
              <a:t>TAKING</a:t>
            </a:r>
            <a:r>
              <a:rPr sz="1500" spc="-70" dirty="0">
                <a:solidFill>
                  <a:srgbClr val="FFFFFF"/>
                </a:solidFill>
                <a:latin typeface="Arial Black"/>
                <a:cs typeface="Arial Black"/>
              </a:rPr>
              <a:t> </a:t>
            </a:r>
            <a:r>
              <a:rPr sz="1500" spc="-110" dirty="0">
                <a:solidFill>
                  <a:srgbClr val="FFFFFF"/>
                </a:solidFill>
                <a:latin typeface="Arial Black"/>
                <a:cs typeface="Arial Black"/>
              </a:rPr>
              <a:t>ACTION:</a:t>
            </a:r>
            <a:r>
              <a:rPr sz="1500" spc="-80" dirty="0">
                <a:solidFill>
                  <a:srgbClr val="FFFFFF"/>
                </a:solidFill>
                <a:latin typeface="Arial Black"/>
                <a:cs typeface="Arial Black"/>
              </a:rPr>
              <a:t> </a:t>
            </a:r>
            <a:r>
              <a:rPr sz="1500" spc="-105" dirty="0">
                <a:solidFill>
                  <a:srgbClr val="FFFFFF"/>
                </a:solidFill>
                <a:latin typeface="Arial Black"/>
                <a:cs typeface="Arial Black"/>
              </a:rPr>
              <a:t>COVID-</a:t>
            </a:r>
            <a:r>
              <a:rPr sz="1500" spc="-140" dirty="0">
                <a:solidFill>
                  <a:srgbClr val="FFFFFF"/>
                </a:solidFill>
                <a:latin typeface="Arial Black"/>
                <a:cs typeface="Arial Black"/>
              </a:rPr>
              <a:t>19</a:t>
            </a:r>
            <a:r>
              <a:rPr sz="1500" spc="-85" dirty="0">
                <a:solidFill>
                  <a:srgbClr val="FFFFFF"/>
                </a:solidFill>
                <a:latin typeface="Arial Black"/>
                <a:cs typeface="Arial Black"/>
              </a:rPr>
              <a:t> </a:t>
            </a:r>
            <a:r>
              <a:rPr sz="1500" spc="-165" dirty="0">
                <a:solidFill>
                  <a:srgbClr val="FFFFFF"/>
                </a:solidFill>
                <a:latin typeface="Arial Black"/>
                <a:cs typeface="Arial Black"/>
              </a:rPr>
              <a:t>DIVERSITY,</a:t>
            </a:r>
            <a:r>
              <a:rPr sz="1500" spc="-70" dirty="0">
                <a:solidFill>
                  <a:srgbClr val="FFFFFF"/>
                </a:solidFill>
                <a:latin typeface="Arial Black"/>
                <a:cs typeface="Arial Black"/>
              </a:rPr>
              <a:t> </a:t>
            </a:r>
            <a:r>
              <a:rPr sz="1500" spc="-150" dirty="0">
                <a:solidFill>
                  <a:srgbClr val="FFFFFF"/>
                </a:solidFill>
                <a:latin typeface="Arial Black"/>
                <a:cs typeface="Arial Black"/>
              </a:rPr>
              <a:t>EQUITY</a:t>
            </a:r>
            <a:r>
              <a:rPr sz="1500" spc="-80" dirty="0">
                <a:solidFill>
                  <a:srgbClr val="FFFFFF"/>
                </a:solidFill>
                <a:latin typeface="Arial Black"/>
                <a:cs typeface="Arial Black"/>
              </a:rPr>
              <a:t> </a:t>
            </a:r>
            <a:r>
              <a:rPr sz="1500" spc="-195" dirty="0">
                <a:solidFill>
                  <a:srgbClr val="FFFFFF"/>
                </a:solidFill>
                <a:latin typeface="Arial Black"/>
                <a:cs typeface="Arial Black"/>
              </a:rPr>
              <a:t>&amp;</a:t>
            </a:r>
            <a:r>
              <a:rPr sz="1500" spc="-70" dirty="0">
                <a:solidFill>
                  <a:srgbClr val="FFFFFF"/>
                </a:solidFill>
                <a:latin typeface="Arial Black"/>
                <a:cs typeface="Arial Black"/>
              </a:rPr>
              <a:t> </a:t>
            </a:r>
            <a:r>
              <a:rPr sz="1500" spc="-110" dirty="0">
                <a:solidFill>
                  <a:srgbClr val="FFFFFF"/>
                </a:solidFill>
                <a:latin typeface="Arial Black"/>
                <a:cs typeface="Arial Black"/>
              </a:rPr>
              <a:t>INCLUSION</a:t>
            </a:r>
            <a:r>
              <a:rPr sz="1500" spc="-85" dirty="0">
                <a:solidFill>
                  <a:srgbClr val="FFFFFF"/>
                </a:solidFill>
                <a:latin typeface="Arial Black"/>
                <a:cs typeface="Arial Black"/>
              </a:rPr>
              <a:t> </a:t>
            </a:r>
            <a:r>
              <a:rPr sz="1500" spc="-90" dirty="0">
                <a:solidFill>
                  <a:srgbClr val="FFFFFF"/>
                </a:solidFill>
                <a:latin typeface="Arial Black"/>
                <a:cs typeface="Arial Black"/>
              </a:rPr>
              <a:t>CHALLENGE</a:t>
            </a:r>
            <a:endParaRPr sz="1500">
              <a:latin typeface="Arial Black"/>
              <a:cs typeface="Arial Black"/>
            </a:endParaRPr>
          </a:p>
        </p:txBody>
      </p:sp>
      <p:sp>
        <p:nvSpPr>
          <p:cNvPr id="3" name="object 3">
            <a:extLst>
              <a:ext uri="{C183D7F6-B498-43B3-948B-1728B52AA6E4}">
                <adec:decorative xmlns:adec="http://schemas.microsoft.com/office/drawing/2017/decorative" val="1"/>
              </a:ext>
            </a:extLst>
          </p:cNvPr>
          <p:cNvSpPr txBox="1"/>
          <p:nvPr/>
        </p:nvSpPr>
        <p:spPr>
          <a:xfrm>
            <a:off x="514488" y="755488"/>
            <a:ext cx="1837055" cy="177800"/>
          </a:xfrm>
          <a:prstGeom prst="rect">
            <a:avLst/>
          </a:prstGeom>
        </p:spPr>
        <p:txBody>
          <a:bodyPr vert="horz" wrap="square" lIns="0" tIns="12065" rIns="0" bIns="0" rtlCol="0">
            <a:spAutoFit/>
          </a:bodyPr>
          <a:lstStyle/>
          <a:p>
            <a:pPr marL="12700">
              <a:lnSpc>
                <a:spcPct val="100000"/>
              </a:lnSpc>
              <a:spcBef>
                <a:spcPts val="95"/>
              </a:spcBef>
            </a:pPr>
            <a:r>
              <a:rPr sz="1000" spc="-95" dirty="0">
                <a:solidFill>
                  <a:srgbClr val="C9AC50"/>
                </a:solidFill>
                <a:latin typeface="Arial Black"/>
                <a:cs typeface="Arial Black"/>
              </a:rPr>
              <a:t>ACTION</a:t>
            </a:r>
            <a:r>
              <a:rPr sz="1000" spc="-45" dirty="0">
                <a:solidFill>
                  <a:srgbClr val="C9AC50"/>
                </a:solidFill>
                <a:latin typeface="Arial Black"/>
                <a:cs typeface="Arial Black"/>
              </a:rPr>
              <a:t> </a:t>
            </a:r>
            <a:r>
              <a:rPr sz="1000" spc="-110" dirty="0">
                <a:solidFill>
                  <a:srgbClr val="C9AC50"/>
                </a:solidFill>
                <a:latin typeface="Arial Black"/>
                <a:cs typeface="Arial Black"/>
              </a:rPr>
              <a:t>PLANS</a:t>
            </a:r>
            <a:r>
              <a:rPr sz="1000" spc="-55" dirty="0">
                <a:solidFill>
                  <a:srgbClr val="C9AC50"/>
                </a:solidFill>
                <a:latin typeface="Arial Black"/>
                <a:cs typeface="Arial Black"/>
              </a:rPr>
              <a:t> </a:t>
            </a:r>
            <a:r>
              <a:rPr sz="1000" spc="-105" dirty="0">
                <a:solidFill>
                  <a:srgbClr val="C9AC50"/>
                </a:solidFill>
                <a:latin typeface="Arial Black"/>
                <a:cs typeface="Arial Black"/>
              </a:rPr>
              <a:t>FOR</a:t>
            </a:r>
            <a:r>
              <a:rPr sz="1000" spc="-40" dirty="0">
                <a:solidFill>
                  <a:srgbClr val="C9AC50"/>
                </a:solidFill>
                <a:latin typeface="Arial Black"/>
                <a:cs typeface="Arial Black"/>
              </a:rPr>
              <a:t> </a:t>
            </a:r>
            <a:r>
              <a:rPr sz="1000" spc="-105" dirty="0">
                <a:solidFill>
                  <a:srgbClr val="C9AC50"/>
                </a:solidFill>
                <a:latin typeface="Arial Black"/>
                <a:cs typeface="Arial Black"/>
              </a:rPr>
              <a:t>FACULTY</a:t>
            </a:r>
            <a:endParaRPr sz="1000">
              <a:latin typeface="Arial Black"/>
              <a:cs typeface="Arial Black"/>
            </a:endParaRPr>
          </a:p>
        </p:txBody>
      </p:sp>
      <p:sp>
        <p:nvSpPr>
          <p:cNvPr id="4" name="object 4">
            <a:extLst>
              <a:ext uri="{C183D7F6-B498-43B3-948B-1728B52AA6E4}">
                <adec:decorative xmlns:adec="http://schemas.microsoft.com/office/drawing/2017/decorative" val="1"/>
              </a:ext>
            </a:extLst>
          </p:cNvPr>
          <p:cNvSpPr/>
          <p:nvPr/>
        </p:nvSpPr>
        <p:spPr>
          <a:xfrm>
            <a:off x="4428744" y="705612"/>
            <a:ext cx="0" cy="283845"/>
          </a:xfrm>
          <a:custGeom>
            <a:avLst/>
            <a:gdLst/>
            <a:ahLst/>
            <a:cxnLst/>
            <a:rect l="l" t="t" r="r" b="b"/>
            <a:pathLst>
              <a:path h="283844">
                <a:moveTo>
                  <a:pt x="0" y="0"/>
                </a:moveTo>
                <a:lnTo>
                  <a:pt x="0" y="283464"/>
                </a:lnTo>
              </a:path>
            </a:pathLst>
          </a:custGeom>
          <a:ln w="6350">
            <a:solidFill>
              <a:srgbClr val="FFFFFF"/>
            </a:solidFill>
          </a:ln>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txBox="1"/>
          <p:nvPr/>
        </p:nvSpPr>
        <p:spPr>
          <a:xfrm>
            <a:off x="4565308" y="750504"/>
            <a:ext cx="3666490" cy="177800"/>
          </a:xfrm>
          <a:prstGeom prst="rect">
            <a:avLst/>
          </a:prstGeom>
        </p:spPr>
        <p:txBody>
          <a:bodyPr vert="horz" wrap="square" lIns="0" tIns="12065" rIns="0" bIns="0" rtlCol="0">
            <a:spAutoFit/>
          </a:bodyPr>
          <a:lstStyle/>
          <a:p>
            <a:pPr marL="12700">
              <a:lnSpc>
                <a:spcPct val="100000"/>
              </a:lnSpc>
              <a:spcBef>
                <a:spcPts val="95"/>
              </a:spcBef>
            </a:pPr>
            <a:r>
              <a:rPr sz="1000" spc="-45" dirty="0">
                <a:solidFill>
                  <a:srgbClr val="FFFFFF"/>
                </a:solidFill>
                <a:latin typeface="Arial Black"/>
                <a:cs typeface="Arial Black"/>
              </a:rPr>
              <a:t>Indiana</a:t>
            </a:r>
            <a:r>
              <a:rPr sz="1000" spc="-30" dirty="0">
                <a:solidFill>
                  <a:srgbClr val="FFFFFF"/>
                </a:solidFill>
                <a:latin typeface="Arial Black"/>
                <a:cs typeface="Arial Black"/>
              </a:rPr>
              <a:t> </a:t>
            </a:r>
            <a:r>
              <a:rPr sz="1000" spc="-55" dirty="0">
                <a:solidFill>
                  <a:srgbClr val="FFFFFF"/>
                </a:solidFill>
                <a:latin typeface="Arial Black"/>
                <a:cs typeface="Arial Black"/>
              </a:rPr>
              <a:t>University-</a:t>
            </a:r>
            <a:r>
              <a:rPr sz="1000" spc="-40" dirty="0">
                <a:solidFill>
                  <a:srgbClr val="FFFFFF"/>
                </a:solidFill>
                <a:latin typeface="Arial Black"/>
                <a:cs typeface="Arial Black"/>
              </a:rPr>
              <a:t>Purdue</a:t>
            </a:r>
            <a:r>
              <a:rPr sz="1000" spc="20" dirty="0">
                <a:solidFill>
                  <a:srgbClr val="FFFFFF"/>
                </a:solidFill>
                <a:latin typeface="Arial Black"/>
                <a:cs typeface="Arial Black"/>
              </a:rPr>
              <a:t> </a:t>
            </a:r>
            <a:r>
              <a:rPr sz="1000" spc="-55" dirty="0">
                <a:solidFill>
                  <a:srgbClr val="FFFFFF"/>
                </a:solidFill>
                <a:latin typeface="Arial Black"/>
                <a:cs typeface="Arial Black"/>
              </a:rPr>
              <a:t>University</a:t>
            </a:r>
            <a:r>
              <a:rPr sz="1000" dirty="0">
                <a:solidFill>
                  <a:srgbClr val="FFFFFF"/>
                </a:solidFill>
                <a:latin typeface="Arial Black"/>
                <a:cs typeface="Arial Black"/>
              </a:rPr>
              <a:t> </a:t>
            </a:r>
            <a:r>
              <a:rPr sz="1000" spc="-55" dirty="0">
                <a:solidFill>
                  <a:srgbClr val="FFFFFF"/>
                </a:solidFill>
                <a:latin typeface="Arial Black"/>
                <a:cs typeface="Arial Black"/>
              </a:rPr>
              <a:t>Indianapolis</a:t>
            </a:r>
            <a:r>
              <a:rPr sz="1000" dirty="0">
                <a:solidFill>
                  <a:srgbClr val="FFFFFF"/>
                </a:solidFill>
                <a:latin typeface="Arial Black"/>
                <a:cs typeface="Arial Black"/>
              </a:rPr>
              <a:t> </a:t>
            </a:r>
            <a:r>
              <a:rPr sz="1000" spc="-35" dirty="0">
                <a:solidFill>
                  <a:srgbClr val="FFFFFF"/>
                </a:solidFill>
                <a:latin typeface="Arial Black"/>
                <a:cs typeface="Arial Black"/>
              </a:rPr>
              <a:t>(IUPUI)</a:t>
            </a:r>
            <a:endParaRPr sz="1000">
              <a:latin typeface="Arial Black"/>
              <a:cs typeface="Arial Black"/>
            </a:endParaRPr>
          </a:p>
        </p:txBody>
      </p:sp>
      <p:sp>
        <p:nvSpPr>
          <p:cNvPr id="13" name="Title 12">
            <a:extLst>
              <a:ext uri="{FF2B5EF4-FFF2-40B4-BE49-F238E27FC236}">
                <a16:creationId xmlns:a16="http://schemas.microsoft.com/office/drawing/2014/main" id="{910C8858-2346-F632-83AF-584DC55AB1A9}"/>
              </a:ext>
            </a:extLst>
          </p:cNvPr>
          <p:cNvSpPr>
            <a:spLocks noGrp="1"/>
          </p:cNvSpPr>
          <p:nvPr>
            <p:ph type="title" idx="4294967295"/>
          </p:nvPr>
        </p:nvSpPr>
        <p:spPr>
          <a:xfrm>
            <a:off x="527070" y="2277665"/>
            <a:ext cx="10509250" cy="946413"/>
          </a:xfrm>
        </p:spPr>
        <p:txBody>
          <a:bodyPr/>
          <a:lstStyle/>
          <a:p>
            <a:r>
              <a:rPr lang="en-US" sz="4000" b="1" dirty="0">
                <a:solidFill>
                  <a:schemeClr val="tx1"/>
                </a:solidFill>
                <a:effectLst/>
                <a:latin typeface="Calibri" panose="020F0502020204030204" pitchFamily="34" charset="0"/>
                <a:cs typeface="Calibri" panose="020F0502020204030204" pitchFamily="34" charset="0"/>
              </a:rPr>
              <a:t>Why</a:t>
            </a:r>
            <a:r>
              <a:rPr lang="en-US" sz="4000" b="1" spc="-55" dirty="0">
                <a:solidFill>
                  <a:schemeClr val="tx1"/>
                </a:solidFill>
                <a:effectLst/>
                <a:latin typeface="Calibri" panose="020F0502020204030204" pitchFamily="34" charset="0"/>
                <a:cs typeface="Calibri" panose="020F0502020204030204" pitchFamily="34" charset="0"/>
              </a:rPr>
              <a:t> </a:t>
            </a:r>
            <a:r>
              <a:rPr lang="en-US" sz="4000" b="1" dirty="0">
                <a:solidFill>
                  <a:schemeClr val="tx1"/>
                </a:solidFill>
                <a:effectLst/>
                <a:latin typeface="Calibri" panose="020F0502020204030204" pitchFamily="34" charset="0"/>
                <a:cs typeface="Calibri" panose="020F0502020204030204" pitchFamily="34" charset="0"/>
              </a:rPr>
              <a:t>is</a:t>
            </a:r>
            <a:r>
              <a:rPr lang="en-US" sz="4000" b="1" spc="-70" dirty="0">
                <a:solidFill>
                  <a:schemeClr val="tx1"/>
                </a:solidFill>
                <a:effectLst/>
                <a:latin typeface="Calibri" panose="020F0502020204030204" pitchFamily="34" charset="0"/>
                <a:cs typeface="Calibri" panose="020F0502020204030204" pitchFamily="34" charset="0"/>
              </a:rPr>
              <a:t> </a:t>
            </a:r>
            <a:r>
              <a:rPr lang="en-US" sz="4000" b="1" dirty="0">
                <a:solidFill>
                  <a:schemeClr val="tx1"/>
                </a:solidFill>
                <a:effectLst/>
                <a:latin typeface="Calibri" panose="020F0502020204030204" pitchFamily="34" charset="0"/>
                <a:cs typeface="Calibri" panose="020F0502020204030204" pitchFamily="34" charset="0"/>
              </a:rPr>
              <a:t>it</a:t>
            </a:r>
            <a:r>
              <a:rPr lang="en-US" sz="4000" b="1" spc="-65" dirty="0">
                <a:solidFill>
                  <a:schemeClr val="tx1"/>
                </a:solidFill>
                <a:effectLst/>
                <a:latin typeface="Calibri" panose="020F0502020204030204" pitchFamily="34" charset="0"/>
                <a:cs typeface="Calibri" panose="020F0502020204030204" pitchFamily="34" charset="0"/>
              </a:rPr>
              <a:t> </a:t>
            </a:r>
            <a:r>
              <a:rPr lang="en-US" sz="4000" b="1" spc="-10" dirty="0">
                <a:solidFill>
                  <a:schemeClr val="tx1"/>
                </a:solidFill>
                <a:effectLst/>
                <a:latin typeface="Calibri" panose="020F0502020204030204" pitchFamily="34" charset="0"/>
                <a:cs typeface="Calibri" panose="020F0502020204030204" pitchFamily="34" charset="0"/>
              </a:rPr>
              <a:t>Important?</a:t>
            </a:r>
            <a:endParaRPr lang="en-US" dirty="0">
              <a:solidFill>
                <a:schemeClr val="tx1"/>
              </a:solidFill>
              <a:effectLst/>
            </a:endParaRPr>
          </a:p>
          <a:p>
            <a:endParaRPr lang="en-US" dirty="0">
              <a:solidFill>
                <a:schemeClr val="tx1"/>
              </a:solidFill>
            </a:endParaRPr>
          </a:p>
        </p:txBody>
      </p:sp>
      <p:sp>
        <p:nvSpPr>
          <p:cNvPr id="6" name="object 6">
            <a:extLst>
              <a:ext uri="{C183D7F6-B498-43B3-948B-1728B52AA6E4}">
                <adec:decorative xmlns:adec="http://schemas.microsoft.com/office/drawing/2017/decorative" val="1"/>
              </a:ext>
            </a:extLst>
          </p:cNvPr>
          <p:cNvSpPr txBox="1"/>
          <p:nvPr/>
        </p:nvSpPr>
        <p:spPr>
          <a:xfrm>
            <a:off x="527070" y="2263925"/>
            <a:ext cx="4338320" cy="635000"/>
          </a:xfrm>
          <a:prstGeom prst="rect">
            <a:avLst/>
          </a:prstGeom>
        </p:spPr>
        <p:txBody>
          <a:bodyPr vert="horz" wrap="square" lIns="0" tIns="12065" rIns="0" bIns="0" rtlCol="0">
            <a:spAutoFit/>
          </a:bodyPr>
          <a:lstStyle/>
          <a:p>
            <a:pPr marL="12700">
              <a:lnSpc>
                <a:spcPct val="100000"/>
              </a:lnSpc>
              <a:spcBef>
                <a:spcPts val="95"/>
              </a:spcBef>
            </a:pPr>
            <a:r>
              <a:rPr sz="4000" b="1" dirty="0">
                <a:latin typeface="Calibri"/>
                <a:cs typeface="Calibri"/>
              </a:rPr>
              <a:t>Why</a:t>
            </a:r>
            <a:r>
              <a:rPr sz="4000" b="1" spc="-55" dirty="0">
                <a:latin typeface="Calibri"/>
                <a:cs typeface="Calibri"/>
              </a:rPr>
              <a:t> </a:t>
            </a:r>
            <a:r>
              <a:rPr sz="4000" b="1" dirty="0">
                <a:latin typeface="Calibri"/>
                <a:cs typeface="Calibri"/>
              </a:rPr>
              <a:t>is</a:t>
            </a:r>
            <a:r>
              <a:rPr sz="4000" b="1" spc="-70" dirty="0">
                <a:latin typeface="Calibri"/>
                <a:cs typeface="Calibri"/>
              </a:rPr>
              <a:t> </a:t>
            </a:r>
            <a:r>
              <a:rPr sz="4000" b="1" dirty="0">
                <a:latin typeface="Calibri"/>
                <a:cs typeface="Calibri"/>
              </a:rPr>
              <a:t>it</a:t>
            </a:r>
            <a:r>
              <a:rPr sz="4000" b="1" spc="-65" dirty="0">
                <a:latin typeface="Calibri"/>
                <a:cs typeface="Calibri"/>
              </a:rPr>
              <a:t> </a:t>
            </a:r>
            <a:r>
              <a:rPr sz="4000" b="1" spc="-10" dirty="0">
                <a:latin typeface="Calibri"/>
                <a:cs typeface="Calibri"/>
              </a:rPr>
              <a:t>Important?</a:t>
            </a:r>
            <a:endParaRPr sz="4000" dirty="0">
              <a:latin typeface="Calibri"/>
              <a:cs typeface="Calibri"/>
            </a:endParaRPr>
          </a:p>
        </p:txBody>
      </p:sp>
      <p:sp>
        <p:nvSpPr>
          <p:cNvPr id="12" name="TextBox 11">
            <a:extLst>
              <a:ext uri="{FF2B5EF4-FFF2-40B4-BE49-F238E27FC236}">
                <a16:creationId xmlns:a16="http://schemas.microsoft.com/office/drawing/2014/main" id="{D80E560B-0A8B-029A-1E8F-5A8E5E4472BD}"/>
              </a:ext>
            </a:extLst>
          </p:cNvPr>
          <p:cNvSpPr txBox="1"/>
          <p:nvPr/>
        </p:nvSpPr>
        <p:spPr>
          <a:xfrm>
            <a:off x="5638799" y="1535272"/>
            <a:ext cx="5964097" cy="2123658"/>
          </a:xfrm>
          <a:prstGeom prst="rect">
            <a:avLst/>
          </a:prstGeom>
          <a:noFill/>
        </p:spPr>
        <p:txBody>
          <a:bodyPr wrap="square" rtlCol="0">
            <a:spAutoFit/>
          </a:bodyPr>
          <a:lstStyle/>
          <a:p>
            <a:r>
              <a:rPr lang="en-US" sz="2400" b="1" dirty="0"/>
              <a:t>IUPUI Action Committee Statement</a:t>
            </a:r>
          </a:p>
          <a:p>
            <a:r>
              <a:rPr lang="en-US" b="1" dirty="0"/>
              <a:t>Moving Forward: Summer 2020</a:t>
            </a:r>
          </a:p>
          <a:p>
            <a:endParaRPr lang="en-US" b="1" dirty="0"/>
          </a:p>
          <a:p>
            <a:r>
              <a:rPr lang="en-US" sz="1200" b="1" i="1" dirty="0"/>
              <a:t>“Eventually, doctors will find a coronavirus vaccine, but [B]lack people will continue to wait, despite the futility of hope, for a cure for racism. We will live with the knowledge that a hashtag is not a vaccine for white supremacy. We will live with the knowledge that, still, no one is come to save us. The rest of the world yearns to get back to normal. For [B]lack people, normal is the very thing from which we yearn to be free.” </a:t>
            </a:r>
            <a:r>
              <a:rPr lang="en-US" sz="1200" b="1" i="1" dirty="0">
                <a:solidFill>
                  <a:schemeClr val="accent2">
                    <a:lumMod val="75000"/>
                  </a:schemeClr>
                </a:solidFill>
              </a:rPr>
              <a:t> - Roxane Gay</a:t>
            </a:r>
            <a:endParaRPr lang="en-US" sz="1200" b="1" i="1" dirty="0"/>
          </a:p>
        </p:txBody>
      </p:sp>
      <p:sp>
        <p:nvSpPr>
          <p:cNvPr id="8" name="object 8"/>
          <p:cNvSpPr txBox="1"/>
          <p:nvPr/>
        </p:nvSpPr>
        <p:spPr>
          <a:xfrm>
            <a:off x="176089" y="4057252"/>
            <a:ext cx="11659870" cy="1488440"/>
          </a:xfrm>
          <a:prstGeom prst="rect">
            <a:avLst/>
          </a:prstGeom>
        </p:spPr>
        <p:txBody>
          <a:bodyPr vert="horz" wrap="square" lIns="0" tIns="12700" rIns="0" bIns="0" rtlCol="0">
            <a:spAutoFit/>
          </a:bodyPr>
          <a:lstStyle/>
          <a:p>
            <a:pPr marL="12700" marR="89535">
              <a:lnSpc>
                <a:spcPct val="100000"/>
              </a:lnSpc>
              <a:spcBef>
                <a:spcPts val="100"/>
              </a:spcBef>
            </a:pPr>
            <a:r>
              <a:rPr sz="2400" dirty="0">
                <a:solidFill>
                  <a:srgbClr val="45382B"/>
                </a:solidFill>
                <a:latin typeface="Calibri"/>
                <a:cs typeface="Calibri"/>
              </a:rPr>
              <a:t>[Our]</a:t>
            </a:r>
            <a:r>
              <a:rPr sz="2400" spc="-35" dirty="0">
                <a:solidFill>
                  <a:srgbClr val="45382B"/>
                </a:solidFill>
                <a:latin typeface="Calibri"/>
                <a:cs typeface="Calibri"/>
              </a:rPr>
              <a:t> </a:t>
            </a:r>
            <a:r>
              <a:rPr sz="2400" spc="-10" dirty="0">
                <a:solidFill>
                  <a:srgbClr val="45382B"/>
                </a:solidFill>
                <a:latin typeface="Calibri"/>
                <a:cs typeface="Calibri"/>
              </a:rPr>
              <a:t>recommendations…acknowledge</a:t>
            </a:r>
            <a:r>
              <a:rPr sz="2400" spc="-40" dirty="0">
                <a:solidFill>
                  <a:srgbClr val="45382B"/>
                </a:solidFill>
                <a:latin typeface="Calibri"/>
                <a:cs typeface="Calibri"/>
              </a:rPr>
              <a:t> </a:t>
            </a:r>
            <a:r>
              <a:rPr sz="2400" dirty="0">
                <a:solidFill>
                  <a:srgbClr val="45382B"/>
                </a:solidFill>
                <a:latin typeface="Calibri"/>
                <a:cs typeface="Calibri"/>
              </a:rPr>
              <a:t>that</a:t>
            </a:r>
            <a:r>
              <a:rPr sz="2400" spc="-50" dirty="0">
                <a:solidFill>
                  <a:srgbClr val="45382B"/>
                </a:solidFill>
                <a:latin typeface="Calibri"/>
                <a:cs typeface="Calibri"/>
              </a:rPr>
              <a:t> </a:t>
            </a:r>
            <a:r>
              <a:rPr sz="2400" dirty="0">
                <a:solidFill>
                  <a:srgbClr val="45382B"/>
                </a:solidFill>
                <a:latin typeface="Calibri"/>
                <a:cs typeface="Calibri"/>
              </a:rPr>
              <a:t>Black</a:t>
            </a:r>
            <a:r>
              <a:rPr sz="2400" spc="-65" dirty="0">
                <a:solidFill>
                  <a:srgbClr val="45382B"/>
                </a:solidFill>
                <a:latin typeface="Calibri"/>
                <a:cs typeface="Calibri"/>
              </a:rPr>
              <a:t> </a:t>
            </a:r>
            <a:r>
              <a:rPr sz="2400" dirty="0">
                <a:solidFill>
                  <a:srgbClr val="45382B"/>
                </a:solidFill>
                <a:latin typeface="Calibri"/>
                <a:cs typeface="Calibri"/>
              </a:rPr>
              <a:t>people,</a:t>
            </a:r>
            <a:r>
              <a:rPr sz="2400" spc="-40" dirty="0">
                <a:solidFill>
                  <a:srgbClr val="45382B"/>
                </a:solidFill>
                <a:latin typeface="Calibri"/>
                <a:cs typeface="Calibri"/>
              </a:rPr>
              <a:t> </a:t>
            </a:r>
            <a:r>
              <a:rPr sz="2400" dirty="0">
                <a:solidFill>
                  <a:srgbClr val="45382B"/>
                </a:solidFill>
                <a:latin typeface="Calibri"/>
                <a:cs typeface="Calibri"/>
              </a:rPr>
              <a:t>along</a:t>
            </a:r>
            <a:r>
              <a:rPr sz="2400" spc="-40" dirty="0">
                <a:solidFill>
                  <a:srgbClr val="45382B"/>
                </a:solidFill>
                <a:latin typeface="Calibri"/>
                <a:cs typeface="Calibri"/>
              </a:rPr>
              <a:t> </a:t>
            </a:r>
            <a:r>
              <a:rPr sz="2400" dirty="0">
                <a:solidFill>
                  <a:srgbClr val="45382B"/>
                </a:solidFill>
                <a:latin typeface="Calibri"/>
                <a:cs typeface="Calibri"/>
              </a:rPr>
              <a:t>with</a:t>
            </a:r>
            <a:r>
              <a:rPr sz="2400" spc="-50" dirty="0">
                <a:solidFill>
                  <a:srgbClr val="45382B"/>
                </a:solidFill>
                <a:latin typeface="Calibri"/>
                <a:cs typeface="Calibri"/>
              </a:rPr>
              <a:t> </a:t>
            </a:r>
            <a:r>
              <a:rPr sz="2400" dirty="0">
                <a:solidFill>
                  <a:srgbClr val="45382B"/>
                </a:solidFill>
                <a:latin typeface="Calibri"/>
                <a:cs typeface="Calibri"/>
              </a:rPr>
              <a:t>all</a:t>
            </a:r>
            <a:r>
              <a:rPr sz="2400" spc="-50" dirty="0">
                <a:solidFill>
                  <a:srgbClr val="45382B"/>
                </a:solidFill>
                <a:latin typeface="Calibri"/>
                <a:cs typeface="Calibri"/>
              </a:rPr>
              <a:t> </a:t>
            </a:r>
            <a:r>
              <a:rPr sz="2400" dirty="0">
                <a:solidFill>
                  <a:srgbClr val="45382B"/>
                </a:solidFill>
                <a:latin typeface="Calibri"/>
                <a:cs typeface="Calibri"/>
              </a:rPr>
              <a:t>other</a:t>
            </a:r>
            <a:r>
              <a:rPr sz="2400" spc="-35" dirty="0">
                <a:solidFill>
                  <a:srgbClr val="45382B"/>
                </a:solidFill>
                <a:latin typeface="Calibri"/>
                <a:cs typeface="Calibri"/>
              </a:rPr>
              <a:t> </a:t>
            </a:r>
            <a:r>
              <a:rPr sz="2400" dirty="0">
                <a:solidFill>
                  <a:srgbClr val="45382B"/>
                </a:solidFill>
                <a:latin typeface="Calibri"/>
                <a:cs typeface="Calibri"/>
              </a:rPr>
              <a:t>people</a:t>
            </a:r>
            <a:r>
              <a:rPr sz="2400" spc="-35" dirty="0">
                <a:solidFill>
                  <a:srgbClr val="45382B"/>
                </a:solidFill>
                <a:latin typeface="Calibri"/>
                <a:cs typeface="Calibri"/>
              </a:rPr>
              <a:t> </a:t>
            </a:r>
            <a:r>
              <a:rPr sz="2400" dirty="0">
                <a:solidFill>
                  <a:srgbClr val="45382B"/>
                </a:solidFill>
                <a:latin typeface="Calibri"/>
                <a:cs typeface="Calibri"/>
              </a:rPr>
              <a:t>of</a:t>
            </a:r>
            <a:r>
              <a:rPr sz="2400" spc="-30" dirty="0">
                <a:solidFill>
                  <a:srgbClr val="45382B"/>
                </a:solidFill>
                <a:latin typeface="Calibri"/>
                <a:cs typeface="Calibri"/>
              </a:rPr>
              <a:t> </a:t>
            </a:r>
            <a:r>
              <a:rPr sz="2400" spc="-10" dirty="0">
                <a:solidFill>
                  <a:srgbClr val="45382B"/>
                </a:solidFill>
                <a:latin typeface="Calibri"/>
                <a:cs typeface="Calibri"/>
              </a:rPr>
              <a:t>Color </a:t>
            </a:r>
            <a:r>
              <a:rPr sz="2400" dirty="0">
                <a:solidFill>
                  <a:srgbClr val="45382B"/>
                </a:solidFill>
                <a:latin typeface="Calibri"/>
                <a:cs typeface="Calibri"/>
              </a:rPr>
              <a:t>and</a:t>
            </a:r>
            <a:r>
              <a:rPr sz="2400" spc="-60" dirty="0">
                <a:solidFill>
                  <a:srgbClr val="45382B"/>
                </a:solidFill>
                <a:latin typeface="Calibri"/>
                <a:cs typeface="Calibri"/>
              </a:rPr>
              <a:t> </a:t>
            </a:r>
            <a:r>
              <a:rPr sz="2400" dirty="0">
                <a:solidFill>
                  <a:srgbClr val="45382B"/>
                </a:solidFill>
                <a:latin typeface="Calibri"/>
                <a:cs typeface="Calibri"/>
              </a:rPr>
              <a:t>White</a:t>
            </a:r>
            <a:r>
              <a:rPr sz="2400" spc="-60" dirty="0">
                <a:solidFill>
                  <a:srgbClr val="45382B"/>
                </a:solidFill>
                <a:latin typeface="Calibri"/>
                <a:cs typeface="Calibri"/>
              </a:rPr>
              <a:t> </a:t>
            </a:r>
            <a:r>
              <a:rPr sz="2400" dirty="0">
                <a:solidFill>
                  <a:srgbClr val="45382B"/>
                </a:solidFill>
                <a:latin typeface="Calibri"/>
                <a:cs typeface="Calibri"/>
              </a:rPr>
              <a:t>women</a:t>
            </a:r>
            <a:r>
              <a:rPr sz="2400" spc="-55" dirty="0">
                <a:solidFill>
                  <a:srgbClr val="45382B"/>
                </a:solidFill>
                <a:latin typeface="Calibri"/>
                <a:cs typeface="Calibri"/>
              </a:rPr>
              <a:t> </a:t>
            </a:r>
            <a:r>
              <a:rPr sz="2400" dirty="0">
                <a:solidFill>
                  <a:srgbClr val="45382B"/>
                </a:solidFill>
                <a:latin typeface="Calibri"/>
                <a:cs typeface="Calibri"/>
              </a:rPr>
              <a:t>occupy</a:t>
            </a:r>
            <a:r>
              <a:rPr sz="2400" spc="-60" dirty="0">
                <a:solidFill>
                  <a:srgbClr val="45382B"/>
                </a:solidFill>
                <a:latin typeface="Calibri"/>
                <a:cs typeface="Calibri"/>
              </a:rPr>
              <a:t> </a:t>
            </a:r>
            <a:r>
              <a:rPr sz="2400" dirty="0">
                <a:solidFill>
                  <a:srgbClr val="45382B"/>
                </a:solidFill>
                <a:latin typeface="Calibri"/>
                <a:cs typeface="Calibri"/>
              </a:rPr>
              <a:t>college</a:t>
            </a:r>
            <a:r>
              <a:rPr sz="2400" spc="-60" dirty="0">
                <a:solidFill>
                  <a:srgbClr val="45382B"/>
                </a:solidFill>
                <a:latin typeface="Calibri"/>
                <a:cs typeface="Calibri"/>
              </a:rPr>
              <a:t> </a:t>
            </a:r>
            <a:r>
              <a:rPr sz="2400" dirty="0">
                <a:solidFill>
                  <a:srgbClr val="45382B"/>
                </a:solidFill>
                <a:latin typeface="Calibri"/>
                <a:cs typeface="Calibri"/>
              </a:rPr>
              <a:t>campuses</a:t>
            </a:r>
            <a:r>
              <a:rPr sz="2400" spc="-60" dirty="0">
                <a:solidFill>
                  <a:srgbClr val="45382B"/>
                </a:solidFill>
                <a:latin typeface="Calibri"/>
                <a:cs typeface="Calibri"/>
              </a:rPr>
              <a:t> </a:t>
            </a:r>
            <a:r>
              <a:rPr sz="2400" dirty="0">
                <a:solidFill>
                  <a:srgbClr val="45382B"/>
                </a:solidFill>
                <a:latin typeface="Calibri"/>
                <a:cs typeface="Calibri"/>
              </a:rPr>
              <a:t>and</a:t>
            </a:r>
            <a:r>
              <a:rPr sz="2400" spc="-55" dirty="0">
                <a:solidFill>
                  <a:srgbClr val="45382B"/>
                </a:solidFill>
                <a:latin typeface="Calibri"/>
                <a:cs typeface="Calibri"/>
              </a:rPr>
              <a:t> </a:t>
            </a:r>
            <a:r>
              <a:rPr sz="2400" spc="-10" dirty="0">
                <a:solidFill>
                  <a:srgbClr val="45382B"/>
                </a:solidFill>
                <a:latin typeface="Calibri"/>
                <a:cs typeface="Calibri"/>
              </a:rPr>
              <a:t>universities</a:t>
            </a:r>
            <a:r>
              <a:rPr sz="2400" spc="-70" dirty="0">
                <a:solidFill>
                  <a:srgbClr val="45382B"/>
                </a:solidFill>
                <a:latin typeface="Calibri"/>
                <a:cs typeface="Calibri"/>
              </a:rPr>
              <a:t> </a:t>
            </a:r>
            <a:r>
              <a:rPr sz="2400" spc="-10" dirty="0">
                <a:solidFill>
                  <a:srgbClr val="45382B"/>
                </a:solidFill>
                <a:latin typeface="Calibri"/>
                <a:cs typeface="Calibri"/>
              </a:rPr>
              <a:t>created</a:t>
            </a:r>
            <a:r>
              <a:rPr sz="2400" spc="-65" dirty="0">
                <a:solidFill>
                  <a:srgbClr val="45382B"/>
                </a:solidFill>
                <a:latin typeface="Calibri"/>
                <a:cs typeface="Calibri"/>
              </a:rPr>
              <a:t> </a:t>
            </a:r>
            <a:r>
              <a:rPr sz="2400" dirty="0">
                <a:solidFill>
                  <a:srgbClr val="45382B"/>
                </a:solidFill>
                <a:latin typeface="Calibri"/>
                <a:cs typeface="Calibri"/>
              </a:rPr>
              <a:t>without</a:t>
            </a:r>
            <a:r>
              <a:rPr sz="2400" spc="-55" dirty="0">
                <a:solidFill>
                  <a:srgbClr val="45382B"/>
                </a:solidFill>
                <a:latin typeface="Calibri"/>
                <a:cs typeface="Calibri"/>
              </a:rPr>
              <a:t> </a:t>
            </a:r>
            <a:r>
              <a:rPr sz="2400" dirty="0">
                <a:solidFill>
                  <a:srgbClr val="45382B"/>
                </a:solidFill>
                <a:latin typeface="Calibri"/>
                <a:cs typeface="Calibri"/>
              </a:rPr>
              <a:t>them</a:t>
            </a:r>
            <a:r>
              <a:rPr sz="2400" spc="-65" dirty="0">
                <a:solidFill>
                  <a:srgbClr val="45382B"/>
                </a:solidFill>
                <a:latin typeface="Calibri"/>
                <a:cs typeface="Calibri"/>
              </a:rPr>
              <a:t> </a:t>
            </a:r>
            <a:r>
              <a:rPr sz="2400" dirty="0">
                <a:solidFill>
                  <a:srgbClr val="45382B"/>
                </a:solidFill>
                <a:latin typeface="Calibri"/>
                <a:cs typeface="Calibri"/>
              </a:rPr>
              <a:t>in</a:t>
            </a:r>
            <a:r>
              <a:rPr sz="2400" spc="-70" dirty="0">
                <a:solidFill>
                  <a:srgbClr val="45382B"/>
                </a:solidFill>
                <a:latin typeface="Calibri"/>
                <a:cs typeface="Calibri"/>
              </a:rPr>
              <a:t> </a:t>
            </a:r>
            <a:r>
              <a:rPr sz="2400" spc="-10" dirty="0">
                <a:solidFill>
                  <a:srgbClr val="45382B"/>
                </a:solidFill>
                <a:latin typeface="Calibri"/>
                <a:cs typeface="Calibri"/>
              </a:rPr>
              <a:t>mind.</a:t>
            </a:r>
            <a:endParaRPr sz="2400" dirty="0">
              <a:latin typeface="Calibri"/>
              <a:cs typeface="Calibri"/>
            </a:endParaRPr>
          </a:p>
          <a:p>
            <a:pPr marL="12700" marR="5080">
              <a:lnSpc>
                <a:spcPct val="100000"/>
              </a:lnSpc>
            </a:pPr>
            <a:r>
              <a:rPr sz="2400" b="1" dirty="0">
                <a:solidFill>
                  <a:srgbClr val="45382B"/>
                </a:solidFill>
                <a:latin typeface="Calibri"/>
                <a:cs typeface="Calibri"/>
              </a:rPr>
              <a:t>Moving</a:t>
            </a:r>
            <a:r>
              <a:rPr sz="2400" b="1" spc="-55" dirty="0">
                <a:solidFill>
                  <a:srgbClr val="45382B"/>
                </a:solidFill>
                <a:latin typeface="Calibri"/>
                <a:cs typeface="Calibri"/>
              </a:rPr>
              <a:t> </a:t>
            </a:r>
            <a:r>
              <a:rPr sz="2400" b="1" dirty="0">
                <a:solidFill>
                  <a:srgbClr val="45382B"/>
                </a:solidFill>
                <a:latin typeface="Calibri"/>
                <a:cs typeface="Calibri"/>
              </a:rPr>
              <a:t>forward</a:t>
            </a:r>
            <a:r>
              <a:rPr sz="2400" b="1" spc="-60" dirty="0">
                <a:solidFill>
                  <a:srgbClr val="45382B"/>
                </a:solidFill>
                <a:latin typeface="Calibri"/>
                <a:cs typeface="Calibri"/>
              </a:rPr>
              <a:t> </a:t>
            </a:r>
            <a:r>
              <a:rPr sz="2400" b="1" dirty="0">
                <a:solidFill>
                  <a:srgbClr val="45382B"/>
                </a:solidFill>
                <a:latin typeface="Calibri"/>
                <a:cs typeface="Calibri"/>
              </a:rPr>
              <a:t>our</a:t>
            </a:r>
            <a:r>
              <a:rPr sz="2400" b="1" spc="-45" dirty="0">
                <a:solidFill>
                  <a:srgbClr val="45382B"/>
                </a:solidFill>
                <a:latin typeface="Calibri"/>
                <a:cs typeface="Calibri"/>
              </a:rPr>
              <a:t> </a:t>
            </a:r>
            <a:r>
              <a:rPr sz="2400" b="1" dirty="0">
                <a:solidFill>
                  <a:srgbClr val="45382B"/>
                </a:solidFill>
                <a:latin typeface="Calibri"/>
                <a:cs typeface="Calibri"/>
              </a:rPr>
              <a:t>goal</a:t>
            </a:r>
            <a:r>
              <a:rPr sz="2400" b="1" spc="-70" dirty="0">
                <a:solidFill>
                  <a:srgbClr val="45382B"/>
                </a:solidFill>
                <a:latin typeface="Calibri"/>
                <a:cs typeface="Calibri"/>
              </a:rPr>
              <a:t> </a:t>
            </a:r>
            <a:r>
              <a:rPr sz="2400" b="1" dirty="0">
                <a:solidFill>
                  <a:srgbClr val="45382B"/>
                </a:solidFill>
                <a:latin typeface="Calibri"/>
                <a:cs typeface="Calibri"/>
              </a:rPr>
              <a:t>is</a:t>
            </a:r>
            <a:r>
              <a:rPr sz="2400" b="1" spc="-40" dirty="0">
                <a:solidFill>
                  <a:srgbClr val="45382B"/>
                </a:solidFill>
                <a:latin typeface="Calibri"/>
                <a:cs typeface="Calibri"/>
              </a:rPr>
              <a:t> </a:t>
            </a:r>
            <a:r>
              <a:rPr sz="2400" b="1" dirty="0">
                <a:solidFill>
                  <a:srgbClr val="45382B"/>
                </a:solidFill>
                <a:latin typeface="Calibri"/>
                <a:cs typeface="Calibri"/>
              </a:rPr>
              <a:t>to</a:t>
            </a:r>
            <a:r>
              <a:rPr sz="2400" b="1" spc="-40" dirty="0">
                <a:solidFill>
                  <a:srgbClr val="45382B"/>
                </a:solidFill>
                <a:latin typeface="Calibri"/>
                <a:cs typeface="Calibri"/>
              </a:rPr>
              <a:t> </a:t>
            </a:r>
            <a:r>
              <a:rPr sz="2400" b="1" dirty="0">
                <a:solidFill>
                  <a:srgbClr val="45382B"/>
                </a:solidFill>
                <a:latin typeface="Calibri"/>
                <a:cs typeface="Calibri"/>
              </a:rPr>
              <a:t>reimagine</a:t>
            </a:r>
            <a:r>
              <a:rPr sz="2400" b="1" spc="-55" dirty="0">
                <a:solidFill>
                  <a:srgbClr val="45382B"/>
                </a:solidFill>
                <a:latin typeface="Calibri"/>
                <a:cs typeface="Calibri"/>
              </a:rPr>
              <a:t> </a:t>
            </a:r>
            <a:r>
              <a:rPr sz="2400" b="1" dirty="0">
                <a:solidFill>
                  <a:srgbClr val="45382B"/>
                </a:solidFill>
                <a:latin typeface="Calibri"/>
                <a:cs typeface="Calibri"/>
              </a:rPr>
              <a:t>and,</a:t>
            </a:r>
            <a:r>
              <a:rPr sz="2400" b="1" spc="-30" dirty="0">
                <a:solidFill>
                  <a:srgbClr val="45382B"/>
                </a:solidFill>
                <a:latin typeface="Calibri"/>
                <a:cs typeface="Calibri"/>
              </a:rPr>
              <a:t> </a:t>
            </a:r>
            <a:r>
              <a:rPr sz="2400" b="1" dirty="0">
                <a:solidFill>
                  <a:srgbClr val="45382B"/>
                </a:solidFill>
                <a:latin typeface="Calibri"/>
                <a:cs typeface="Calibri"/>
              </a:rPr>
              <a:t>over</a:t>
            </a:r>
            <a:r>
              <a:rPr sz="2400" b="1" spc="-60" dirty="0">
                <a:solidFill>
                  <a:srgbClr val="45382B"/>
                </a:solidFill>
                <a:latin typeface="Calibri"/>
                <a:cs typeface="Calibri"/>
              </a:rPr>
              <a:t> </a:t>
            </a:r>
            <a:r>
              <a:rPr sz="2400" b="1" dirty="0">
                <a:solidFill>
                  <a:srgbClr val="45382B"/>
                </a:solidFill>
                <a:latin typeface="Calibri"/>
                <a:cs typeface="Calibri"/>
              </a:rPr>
              <a:t>a</a:t>
            </a:r>
            <a:r>
              <a:rPr sz="2400" b="1" spc="-40" dirty="0">
                <a:solidFill>
                  <a:srgbClr val="45382B"/>
                </a:solidFill>
                <a:latin typeface="Calibri"/>
                <a:cs typeface="Calibri"/>
              </a:rPr>
              <a:t> </a:t>
            </a:r>
            <a:r>
              <a:rPr sz="2400" b="1" dirty="0">
                <a:solidFill>
                  <a:srgbClr val="45382B"/>
                </a:solidFill>
                <a:latin typeface="Calibri"/>
                <a:cs typeface="Calibri"/>
              </a:rPr>
              <a:t>period</a:t>
            </a:r>
            <a:r>
              <a:rPr sz="2400" b="1" spc="-55" dirty="0">
                <a:solidFill>
                  <a:srgbClr val="45382B"/>
                </a:solidFill>
                <a:latin typeface="Calibri"/>
                <a:cs typeface="Calibri"/>
              </a:rPr>
              <a:t> </a:t>
            </a:r>
            <a:r>
              <a:rPr sz="2400" b="1" dirty="0">
                <a:solidFill>
                  <a:srgbClr val="45382B"/>
                </a:solidFill>
                <a:latin typeface="Calibri"/>
                <a:cs typeface="Calibri"/>
              </a:rPr>
              <a:t>of</a:t>
            </a:r>
            <a:r>
              <a:rPr sz="2400" b="1" spc="-50" dirty="0">
                <a:solidFill>
                  <a:srgbClr val="45382B"/>
                </a:solidFill>
                <a:latin typeface="Calibri"/>
                <a:cs typeface="Calibri"/>
              </a:rPr>
              <a:t> </a:t>
            </a:r>
            <a:r>
              <a:rPr sz="2400" b="1" dirty="0">
                <a:solidFill>
                  <a:srgbClr val="45382B"/>
                </a:solidFill>
                <a:latin typeface="Calibri"/>
                <a:cs typeface="Calibri"/>
              </a:rPr>
              <a:t>time,</a:t>
            </a:r>
            <a:r>
              <a:rPr sz="2400" b="1" spc="-40" dirty="0">
                <a:solidFill>
                  <a:srgbClr val="45382B"/>
                </a:solidFill>
                <a:latin typeface="Calibri"/>
                <a:cs typeface="Calibri"/>
              </a:rPr>
              <a:t> </a:t>
            </a:r>
            <a:r>
              <a:rPr sz="2400" b="1" spc="-10" dirty="0">
                <a:solidFill>
                  <a:srgbClr val="45382B"/>
                </a:solidFill>
                <a:latin typeface="Calibri"/>
                <a:cs typeface="Calibri"/>
              </a:rPr>
              <a:t>recreate</a:t>
            </a:r>
            <a:r>
              <a:rPr sz="2400" b="1" spc="-55" dirty="0">
                <a:solidFill>
                  <a:srgbClr val="45382B"/>
                </a:solidFill>
                <a:latin typeface="Calibri"/>
                <a:cs typeface="Calibri"/>
              </a:rPr>
              <a:t> </a:t>
            </a:r>
            <a:r>
              <a:rPr sz="2400" b="1" dirty="0">
                <a:solidFill>
                  <a:srgbClr val="45382B"/>
                </a:solidFill>
                <a:latin typeface="Calibri"/>
                <a:cs typeface="Calibri"/>
              </a:rPr>
              <a:t>a</a:t>
            </a:r>
            <a:r>
              <a:rPr sz="2400" b="1" spc="-40" dirty="0">
                <a:solidFill>
                  <a:srgbClr val="45382B"/>
                </a:solidFill>
                <a:latin typeface="Calibri"/>
                <a:cs typeface="Calibri"/>
              </a:rPr>
              <a:t> </a:t>
            </a:r>
            <a:r>
              <a:rPr sz="2400" b="1" dirty="0">
                <a:solidFill>
                  <a:srgbClr val="45382B"/>
                </a:solidFill>
                <a:latin typeface="Calibri"/>
                <a:cs typeface="Calibri"/>
              </a:rPr>
              <a:t>campus</a:t>
            </a:r>
            <a:r>
              <a:rPr sz="2400" b="1" spc="-55" dirty="0">
                <a:solidFill>
                  <a:srgbClr val="45382B"/>
                </a:solidFill>
                <a:latin typeface="Calibri"/>
                <a:cs typeface="Calibri"/>
              </a:rPr>
              <a:t> </a:t>
            </a:r>
            <a:r>
              <a:rPr sz="2400" b="1" spc="-20" dirty="0">
                <a:solidFill>
                  <a:srgbClr val="45382B"/>
                </a:solidFill>
                <a:latin typeface="Calibri"/>
                <a:cs typeface="Calibri"/>
              </a:rPr>
              <a:t>with </a:t>
            </a:r>
            <a:r>
              <a:rPr sz="2400" b="1" dirty="0">
                <a:solidFill>
                  <a:srgbClr val="45382B"/>
                </a:solidFill>
                <a:latin typeface="Calibri"/>
                <a:cs typeface="Calibri"/>
              </a:rPr>
              <a:t>these</a:t>
            </a:r>
            <a:r>
              <a:rPr sz="2400" b="1" spc="-45" dirty="0">
                <a:solidFill>
                  <a:srgbClr val="45382B"/>
                </a:solidFill>
                <a:latin typeface="Calibri"/>
                <a:cs typeface="Calibri"/>
              </a:rPr>
              <a:t> </a:t>
            </a:r>
            <a:r>
              <a:rPr sz="2400" b="1" dirty="0">
                <a:solidFill>
                  <a:srgbClr val="45382B"/>
                </a:solidFill>
                <a:latin typeface="Calibri"/>
                <a:cs typeface="Calibri"/>
              </a:rPr>
              <a:t>communities</a:t>
            </a:r>
            <a:r>
              <a:rPr sz="2400" b="1" spc="-60" dirty="0">
                <a:solidFill>
                  <a:srgbClr val="45382B"/>
                </a:solidFill>
                <a:latin typeface="Calibri"/>
                <a:cs typeface="Calibri"/>
              </a:rPr>
              <a:t> </a:t>
            </a:r>
            <a:r>
              <a:rPr sz="2400" b="1" dirty="0">
                <a:solidFill>
                  <a:srgbClr val="45382B"/>
                </a:solidFill>
                <a:latin typeface="Calibri"/>
                <a:cs typeface="Calibri"/>
              </a:rPr>
              <a:t>moving</a:t>
            </a:r>
            <a:r>
              <a:rPr sz="2400" b="1" spc="-65" dirty="0">
                <a:solidFill>
                  <a:srgbClr val="45382B"/>
                </a:solidFill>
                <a:latin typeface="Calibri"/>
                <a:cs typeface="Calibri"/>
              </a:rPr>
              <a:t> </a:t>
            </a:r>
            <a:r>
              <a:rPr sz="2400" b="1" dirty="0">
                <a:solidFill>
                  <a:srgbClr val="45382B"/>
                </a:solidFill>
                <a:latin typeface="Calibri"/>
                <a:cs typeface="Calibri"/>
              </a:rPr>
              <a:t>from</a:t>
            </a:r>
            <a:r>
              <a:rPr sz="2400" b="1" spc="-65" dirty="0">
                <a:solidFill>
                  <a:srgbClr val="45382B"/>
                </a:solidFill>
                <a:latin typeface="Calibri"/>
                <a:cs typeface="Calibri"/>
              </a:rPr>
              <a:t> </a:t>
            </a:r>
            <a:r>
              <a:rPr sz="2400" b="1" dirty="0">
                <a:solidFill>
                  <a:srgbClr val="45382B"/>
                </a:solidFill>
                <a:latin typeface="Calibri"/>
                <a:cs typeface="Calibri"/>
              </a:rPr>
              <a:t>the</a:t>
            </a:r>
            <a:r>
              <a:rPr sz="2400" b="1" spc="-50" dirty="0">
                <a:solidFill>
                  <a:srgbClr val="45382B"/>
                </a:solidFill>
                <a:latin typeface="Calibri"/>
                <a:cs typeface="Calibri"/>
              </a:rPr>
              <a:t> </a:t>
            </a:r>
            <a:r>
              <a:rPr sz="2400" b="1" dirty="0">
                <a:solidFill>
                  <a:srgbClr val="45382B"/>
                </a:solidFill>
                <a:latin typeface="Calibri"/>
                <a:cs typeface="Calibri"/>
              </a:rPr>
              <a:t>margins</a:t>
            </a:r>
            <a:r>
              <a:rPr sz="2400" b="1" spc="-65" dirty="0">
                <a:solidFill>
                  <a:srgbClr val="45382B"/>
                </a:solidFill>
                <a:latin typeface="Calibri"/>
                <a:cs typeface="Calibri"/>
              </a:rPr>
              <a:t> </a:t>
            </a:r>
            <a:r>
              <a:rPr sz="2400" b="1" dirty="0">
                <a:solidFill>
                  <a:srgbClr val="45382B"/>
                </a:solidFill>
                <a:latin typeface="Calibri"/>
                <a:cs typeface="Calibri"/>
              </a:rPr>
              <a:t>to</a:t>
            </a:r>
            <a:r>
              <a:rPr sz="2400" b="1" spc="-50" dirty="0">
                <a:solidFill>
                  <a:srgbClr val="45382B"/>
                </a:solidFill>
                <a:latin typeface="Calibri"/>
                <a:cs typeface="Calibri"/>
              </a:rPr>
              <a:t> </a:t>
            </a:r>
            <a:r>
              <a:rPr sz="2400" b="1" dirty="0">
                <a:solidFill>
                  <a:srgbClr val="45382B"/>
                </a:solidFill>
                <a:latin typeface="Calibri"/>
                <a:cs typeface="Calibri"/>
              </a:rPr>
              <a:t>the</a:t>
            </a:r>
            <a:r>
              <a:rPr sz="2400" b="1" spc="-40" dirty="0">
                <a:solidFill>
                  <a:srgbClr val="45382B"/>
                </a:solidFill>
                <a:latin typeface="Calibri"/>
                <a:cs typeface="Calibri"/>
              </a:rPr>
              <a:t> </a:t>
            </a:r>
            <a:r>
              <a:rPr sz="2400" b="1" dirty="0">
                <a:solidFill>
                  <a:srgbClr val="45382B"/>
                </a:solidFill>
                <a:latin typeface="Calibri"/>
                <a:cs typeface="Calibri"/>
              </a:rPr>
              <a:t>center</a:t>
            </a:r>
            <a:r>
              <a:rPr sz="2400" b="1" spc="-55" dirty="0">
                <a:solidFill>
                  <a:srgbClr val="45382B"/>
                </a:solidFill>
                <a:latin typeface="Calibri"/>
                <a:cs typeface="Calibri"/>
              </a:rPr>
              <a:t> </a:t>
            </a:r>
            <a:r>
              <a:rPr sz="2400" b="1" dirty="0">
                <a:solidFill>
                  <a:srgbClr val="45382B"/>
                </a:solidFill>
                <a:latin typeface="Calibri"/>
                <a:cs typeface="Calibri"/>
              </a:rPr>
              <a:t>as</a:t>
            </a:r>
            <a:r>
              <a:rPr sz="2400" b="1" spc="-50" dirty="0">
                <a:solidFill>
                  <a:srgbClr val="45382B"/>
                </a:solidFill>
                <a:latin typeface="Calibri"/>
                <a:cs typeface="Calibri"/>
              </a:rPr>
              <a:t> </a:t>
            </a:r>
            <a:r>
              <a:rPr sz="2400" b="1" dirty="0">
                <a:solidFill>
                  <a:srgbClr val="45382B"/>
                </a:solidFill>
                <a:latin typeface="Calibri"/>
                <a:cs typeface="Calibri"/>
              </a:rPr>
              <a:t>we</a:t>
            </a:r>
            <a:r>
              <a:rPr sz="2400" b="1" spc="-50" dirty="0">
                <a:solidFill>
                  <a:srgbClr val="45382B"/>
                </a:solidFill>
                <a:latin typeface="Calibri"/>
                <a:cs typeface="Calibri"/>
              </a:rPr>
              <a:t> </a:t>
            </a:r>
            <a:r>
              <a:rPr sz="2400" b="1" dirty="0">
                <a:solidFill>
                  <a:srgbClr val="45382B"/>
                </a:solidFill>
                <a:latin typeface="Calibri"/>
                <a:cs typeface="Calibri"/>
              </a:rPr>
              <a:t>strive</a:t>
            </a:r>
            <a:r>
              <a:rPr sz="2400" b="1" spc="-40" dirty="0">
                <a:solidFill>
                  <a:srgbClr val="45382B"/>
                </a:solidFill>
                <a:latin typeface="Calibri"/>
                <a:cs typeface="Calibri"/>
              </a:rPr>
              <a:t> </a:t>
            </a:r>
            <a:r>
              <a:rPr sz="2400" b="1" dirty="0">
                <a:solidFill>
                  <a:srgbClr val="45382B"/>
                </a:solidFill>
                <a:latin typeface="Calibri"/>
                <a:cs typeface="Calibri"/>
              </a:rPr>
              <a:t>to</a:t>
            </a:r>
            <a:r>
              <a:rPr sz="2400" b="1" spc="-60" dirty="0">
                <a:solidFill>
                  <a:srgbClr val="45382B"/>
                </a:solidFill>
                <a:latin typeface="Calibri"/>
                <a:cs typeface="Calibri"/>
              </a:rPr>
              <a:t> </a:t>
            </a:r>
            <a:r>
              <a:rPr sz="2400" b="1" dirty="0">
                <a:solidFill>
                  <a:srgbClr val="45382B"/>
                </a:solidFill>
                <a:latin typeface="Calibri"/>
                <a:cs typeface="Calibri"/>
              </a:rPr>
              <a:t>never</a:t>
            </a:r>
            <a:r>
              <a:rPr sz="2400" b="1" spc="-55" dirty="0">
                <a:solidFill>
                  <a:srgbClr val="45382B"/>
                </a:solidFill>
                <a:latin typeface="Calibri"/>
                <a:cs typeface="Calibri"/>
              </a:rPr>
              <a:t> </a:t>
            </a:r>
            <a:r>
              <a:rPr sz="2400" b="1" spc="-10" dirty="0">
                <a:solidFill>
                  <a:srgbClr val="45382B"/>
                </a:solidFill>
                <a:latin typeface="Calibri"/>
                <a:cs typeface="Calibri"/>
              </a:rPr>
              <a:t>“get</a:t>
            </a:r>
            <a:r>
              <a:rPr sz="2400" b="1" spc="-60" dirty="0">
                <a:solidFill>
                  <a:srgbClr val="45382B"/>
                </a:solidFill>
                <a:latin typeface="Calibri"/>
                <a:cs typeface="Calibri"/>
              </a:rPr>
              <a:t> </a:t>
            </a:r>
            <a:r>
              <a:rPr sz="2400" b="1" dirty="0">
                <a:solidFill>
                  <a:srgbClr val="45382B"/>
                </a:solidFill>
                <a:latin typeface="Calibri"/>
                <a:cs typeface="Calibri"/>
              </a:rPr>
              <a:t>back</a:t>
            </a:r>
            <a:r>
              <a:rPr sz="2400" b="1" spc="-50" dirty="0">
                <a:solidFill>
                  <a:srgbClr val="45382B"/>
                </a:solidFill>
                <a:latin typeface="Calibri"/>
                <a:cs typeface="Calibri"/>
              </a:rPr>
              <a:t> </a:t>
            </a:r>
            <a:r>
              <a:rPr sz="2400" b="1" spc="-25" dirty="0">
                <a:solidFill>
                  <a:srgbClr val="45382B"/>
                </a:solidFill>
                <a:latin typeface="Calibri"/>
                <a:cs typeface="Calibri"/>
              </a:rPr>
              <a:t>to</a:t>
            </a:r>
            <a:endParaRPr sz="2400" dirty="0">
              <a:latin typeface="Calibri"/>
              <a:cs typeface="Calibri"/>
            </a:endParaRPr>
          </a:p>
        </p:txBody>
      </p:sp>
      <p:sp>
        <p:nvSpPr>
          <p:cNvPr id="9" name="object 9"/>
          <p:cNvSpPr txBox="1"/>
          <p:nvPr/>
        </p:nvSpPr>
        <p:spPr>
          <a:xfrm>
            <a:off x="176089" y="5520292"/>
            <a:ext cx="189547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5382B"/>
                </a:solidFill>
                <a:latin typeface="Calibri"/>
                <a:cs typeface="Calibri"/>
              </a:rPr>
              <a:t>normal”</a:t>
            </a:r>
            <a:r>
              <a:rPr sz="2400" b="1" spc="-50" dirty="0">
                <a:solidFill>
                  <a:srgbClr val="45382B"/>
                </a:solidFill>
                <a:latin typeface="Calibri"/>
                <a:cs typeface="Calibri"/>
              </a:rPr>
              <a:t> </a:t>
            </a:r>
            <a:r>
              <a:rPr sz="2400" b="1" spc="-10" dirty="0">
                <a:solidFill>
                  <a:srgbClr val="45382B"/>
                </a:solidFill>
                <a:latin typeface="Calibri"/>
                <a:cs typeface="Calibri"/>
              </a:rPr>
              <a:t>again.</a:t>
            </a:r>
            <a:endParaRPr sz="2400">
              <a:latin typeface="Calibri"/>
              <a:cs typeface="Calibri"/>
            </a:endParaRPr>
          </a:p>
        </p:txBody>
      </p:sp>
      <p:sp>
        <p:nvSpPr>
          <p:cNvPr id="10" name="object 10">
            <a:extLst>
              <a:ext uri="{C183D7F6-B498-43B3-948B-1728B52AA6E4}">
                <adec:decorative xmlns:adec="http://schemas.microsoft.com/office/drawing/2017/decorative" val="1"/>
              </a:ext>
            </a:extLst>
          </p:cNvPr>
          <p:cNvSpPr txBox="1"/>
          <p:nvPr/>
        </p:nvSpPr>
        <p:spPr>
          <a:xfrm>
            <a:off x="7575108" y="5622400"/>
            <a:ext cx="4269105" cy="269240"/>
          </a:xfrm>
          <a:prstGeom prst="rect">
            <a:avLst/>
          </a:prstGeom>
        </p:spPr>
        <p:txBody>
          <a:bodyPr vert="horz" wrap="square" lIns="0" tIns="12065" rIns="0" bIns="0" rtlCol="0">
            <a:spAutoFit/>
          </a:bodyPr>
          <a:lstStyle/>
          <a:p>
            <a:pPr marL="12700">
              <a:lnSpc>
                <a:spcPct val="100000"/>
              </a:lnSpc>
              <a:spcBef>
                <a:spcPts val="95"/>
              </a:spcBef>
            </a:pPr>
            <a:r>
              <a:rPr sz="1600" b="1" u="sng" dirty="0">
                <a:solidFill>
                  <a:srgbClr val="5F5F5F"/>
                </a:solidFill>
                <a:uFill>
                  <a:solidFill>
                    <a:srgbClr val="5F5F5F"/>
                  </a:solidFill>
                </a:uFill>
                <a:latin typeface="Calibri"/>
                <a:cs typeface="Calibri"/>
                <a:hlinkClick r:id="rId2"/>
              </a:rPr>
              <a:t>IUPUI</a:t>
            </a:r>
            <a:r>
              <a:rPr sz="1600" b="1" u="sng" spc="-30" dirty="0">
                <a:solidFill>
                  <a:srgbClr val="5F5F5F"/>
                </a:solidFill>
                <a:uFill>
                  <a:solidFill>
                    <a:srgbClr val="5F5F5F"/>
                  </a:solidFill>
                </a:uFill>
                <a:latin typeface="Calibri"/>
                <a:cs typeface="Calibri"/>
                <a:hlinkClick r:id="rId2"/>
              </a:rPr>
              <a:t> </a:t>
            </a:r>
            <a:r>
              <a:rPr sz="1600" b="1" u="sng" dirty="0">
                <a:solidFill>
                  <a:srgbClr val="5F5F5F"/>
                </a:solidFill>
                <a:uFill>
                  <a:solidFill>
                    <a:srgbClr val="5F5F5F"/>
                  </a:solidFill>
                </a:uFill>
                <a:latin typeface="Calibri"/>
                <a:cs typeface="Calibri"/>
                <a:hlinkClick r:id="rId2"/>
              </a:rPr>
              <a:t>Action</a:t>
            </a:r>
            <a:r>
              <a:rPr sz="1600" b="1" u="sng" spc="-50" dirty="0">
                <a:solidFill>
                  <a:srgbClr val="5F5F5F"/>
                </a:solidFill>
                <a:uFill>
                  <a:solidFill>
                    <a:srgbClr val="5F5F5F"/>
                  </a:solidFill>
                </a:uFill>
                <a:latin typeface="Calibri"/>
                <a:cs typeface="Calibri"/>
                <a:hlinkClick r:id="rId2"/>
              </a:rPr>
              <a:t> </a:t>
            </a:r>
            <a:r>
              <a:rPr sz="1600" b="1" u="sng" spc="-10" dirty="0">
                <a:solidFill>
                  <a:srgbClr val="5F5F5F"/>
                </a:solidFill>
                <a:uFill>
                  <a:solidFill>
                    <a:srgbClr val="5F5F5F"/>
                  </a:solidFill>
                </a:uFill>
                <a:latin typeface="Calibri"/>
                <a:cs typeface="Calibri"/>
                <a:hlinkClick r:id="rId2"/>
              </a:rPr>
              <a:t>Committee</a:t>
            </a:r>
            <a:r>
              <a:rPr sz="1600" b="1" u="sng" spc="-30" dirty="0">
                <a:solidFill>
                  <a:srgbClr val="5F5F5F"/>
                </a:solidFill>
                <a:uFill>
                  <a:solidFill>
                    <a:srgbClr val="5F5F5F"/>
                  </a:solidFill>
                </a:uFill>
                <a:latin typeface="Calibri"/>
                <a:cs typeface="Calibri"/>
                <a:hlinkClick r:id="rId2"/>
              </a:rPr>
              <a:t> </a:t>
            </a:r>
            <a:r>
              <a:rPr sz="1600" b="1" u="sng" spc="-10" dirty="0">
                <a:solidFill>
                  <a:srgbClr val="5F5F5F"/>
                </a:solidFill>
                <a:uFill>
                  <a:solidFill>
                    <a:srgbClr val="5F5F5F"/>
                  </a:solidFill>
                </a:uFill>
                <a:latin typeface="Calibri"/>
                <a:cs typeface="Calibri"/>
                <a:hlinkClick r:id="rId2"/>
              </a:rPr>
              <a:t>Statement,</a:t>
            </a:r>
            <a:r>
              <a:rPr sz="1600" b="1" u="sng" spc="-45" dirty="0">
                <a:solidFill>
                  <a:srgbClr val="5F5F5F"/>
                </a:solidFill>
                <a:uFill>
                  <a:solidFill>
                    <a:srgbClr val="5F5F5F"/>
                  </a:solidFill>
                </a:uFill>
                <a:latin typeface="Calibri"/>
                <a:cs typeface="Calibri"/>
                <a:hlinkClick r:id="rId2"/>
              </a:rPr>
              <a:t> </a:t>
            </a:r>
            <a:r>
              <a:rPr sz="1600" b="1" u="sng" dirty="0">
                <a:solidFill>
                  <a:srgbClr val="5F5F5F"/>
                </a:solidFill>
                <a:uFill>
                  <a:solidFill>
                    <a:srgbClr val="5F5F5F"/>
                  </a:solidFill>
                </a:uFill>
                <a:latin typeface="Calibri"/>
                <a:cs typeface="Calibri"/>
                <a:hlinkClick r:id="rId2"/>
              </a:rPr>
              <a:t>Summer</a:t>
            </a:r>
            <a:r>
              <a:rPr sz="1600" b="1" u="sng" spc="-15" dirty="0">
                <a:solidFill>
                  <a:srgbClr val="5F5F5F"/>
                </a:solidFill>
                <a:uFill>
                  <a:solidFill>
                    <a:srgbClr val="5F5F5F"/>
                  </a:solidFill>
                </a:uFill>
                <a:latin typeface="Calibri"/>
                <a:cs typeface="Calibri"/>
                <a:hlinkClick r:id="rId2"/>
              </a:rPr>
              <a:t> </a:t>
            </a:r>
            <a:r>
              <a:rPr sz="1600" b="1" u="sng" spc="-20" dirty="0">
                <a:solidFill>
                  <a:srgbClr val="5F5F5F"/>
                </a:solidFill>
                <a:uFill>
                  <a:solidFill>
                    <a:srgbClr val="5F5F5F"/>
                  </a:solidFill>
                </a:uFill>
                <a:latin typeface="Calibri"/>
                <a:cs typeface="Calibri"/>
                <a:hlinkClick r:id="rId2"/>
              </a:rPr>
              <a:t>2020</a:t>
            </a:r>
            <a:endParaRPr sz="1600">
              <a:latin typeface="Calibri"/>
              <a:cs typeface="Calibri"/>
            </a:endParaRPr>
          </a:p>
        </p:txBody>
      </p:sp>
      <p:sp>
        <p:nvSpPr>
          <p:cNvPr id="11" name="object 11">
            <a:extLst>
              <a:ext uri="{C183D7F6-B498-43B3-948B-1728B52AA6E4}">
                <adec:decorative xmlns:adec="http://schemas.microsoft.com/office/drawing/2017/decorative" val="1"/>
              </a:ext>
            </a:extLst>
          </p:cNvPr>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60" dirty="0"/>
              <a:t>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p:nvPr/>
        </p:nvSpPr>
        <p:spPr>
          <a:xfrm>
            <a:off x="514488" y="177986"/>
            <a:ext cx="7337425" cy="259715"/>
          </a:xfrm>
          <a:prstGeom prst="rect">
            <a:avLst/>
          </a:prstGeom>
        </p:spPr>
        <p:txBody>
          <a:bodyPr vert="horz" wrap="square" lIns="0" tIns="17145" rIns="0" bIns="0" rtlCol="0">
            <a:spAutoFit/>
          </a:bodyPr>
          <a:lstStyle/>
          <a:p>
            <a:pPr marL="12700">
              <a:lnSpc>
                <a:spcPct val="100000"/>
              </a:lnSpc>
              <a:spcBef>
                <a:spcPts val="135"/>
              </a:spcBef>
            </a:pPr>
            <a:r>
              <a:rPr sz="1500" spc="-145" dirty="0">
                <a:solidFill>
                  <a:srgbClr val="FFFFFF"/>
                </a:solidFill>
                <a:latin typeface="Arial Black"/>
                <a:cs typeface="Arial Black"/>
              </a:rPr>
              <a:t>NSF</a:t>
            </a:r>
            <a:r>
              <a:rPr sz="1500" spc="-85" dirty="0">
                <a:solidFill>
                  <a:srgbClr val="FFFFFF"/>
                </a:solidFill>
                <a:latin typeface="Arial Black"/>
                <a:cs typeface="Arial Black"/>
              </a:rPr>
              <a:t> </a:t>
            </a:r>
            <a:r>
              <a:rPr sz="1500" spc="-155" dirty="0">
                <a:solidFill>
                  <a:srgbClr val="FFFFFF"/>
                </a:solidFill>
                <a:latin typeface="Arial Black"/>
                <a:cs typeface="Arial Black"/>
              </a:rPr>
              <a:t>TAKING</a:t>
            </a:r>
            <a:r>
              <a:rPr sz="1500" spc="-70" dirty="0">
                <a:solidFill>
                  <a:srgbClr val="FFFFFF"/>
                </a:solidFill>
                <a:latin typeface="Arial Black"/>
                <a:cs typeface="Arial Black"/>
              </a:rPr>
              <a:t> </a:t>
            </a:r>
            <a:r>
              <a:rPr sz="1500" spc="-110" dirty="0">
                <a:solidFill>
                  <a:srgbClr val="FFFFFF"/>
                </a:solidFill>
                <a:latin typeface="Arial Black"/>
                <a:cs typeface="Arial Black"/>
              </a:rPr>
              <a:t>ACTION:</a:t>
            </a:r>
            <a:r>
              <a:rPr sz="1500" spc="-80" dirty="0">
                <a:solidFill>
                  <a:srgbClr val="FFFFFF"/>
                </a:solidFill>
                <a:latin typeface="Arial Black"/>
                <a:cs typeface="Arial Black"/>
              </a:rPr>
              <a:t> </a:t>
            </a:r>
            <a:r>
              <a:rPr sz="1500" spc="-105" dirty="0">
                <a:solidFill>
                  <a:srgbClr val="FFFFFF"/>
                </a:solidFill>
                <a:latin typeface="Arial Black"/>
                <a:cs typeface="Arial Black"/>
              </a:rPr>
              <a:t>COVID-</a:t>
            </a:r>
            <a:r>
              <a:rPr sz="1500" spc="-140" dirty="0">
                <a:solidFill>
                  <a:srgbClr val="FFFFFF"/>
                </a:solidFill>
                <a:latin typeface="Arial Black"/>
                <a:cs typeface="Arial Black"/>
              </a:rPr>
              <a:t>19</a:t>
            </a:r>
            <a:r>
              <a:rPr sz="1500" spc="-85" dirty="0">
                <a:solidFill>
                  <a:srgbClr val="FFFFFF"/>
                </a:solidFill>
                <a:latin typeface="Arial Black"/>
                <a:cs typeface="Arial Black"/>
              </a:rPr>
              <a:t> </a:t>
            </a:r>
            <a:r>
              <a:rPr sz="1500" spc="-165" dirty="0">
                <a:solidFill>
                  <a:srgbClr val="FFFFFF"/>
                </a:solidFill>
                <a:latin typeface="Arial Black"/>
                <a:cs typeface="Arial Black"/>
              </a:rPr>
              <a:t>DIVERSITY,</a:t>
            </a:r>
            <a:r>
              <a:rPr sz="1500" spc="-70" dirty="0">
                <a:solidFill>
                  <a:srgbClr val="FFFFFF"/>
                </a:solidFill>
                <a:latin typeface="Arial Black"/>
                <a:cs typeface="Arial Black"/>
              </a:rPr>
              <a:t> </a:t>
            </a:r>
            <a:r>
              <a:rPr sz="1500" spc="-150" dirty="0">
                <a:solidFill>
                  <a:srgbClr val="FFFFFF"/>
                </a:solidFill>
                <a:latin typeface="Arial Black"/>
                <a:cs typeface="Arial Black"/>
              </a:rPr>
              <a:t>EQUITY</a:t>
            </a:r>
            <a:r>
              <a:rPr sz="1500" spc="-80" dirty="0">
                <a:solidFill>
                  <a:srgbClr val="FFFFFF"/>
                </a:solidFill>
                <a:latin typeface="Arial Black"/>
                <a:cs typeface="Arial Black"/>
              </a:rPr>
              <a:t> </a:t>
            </a:r>
            <a:r>
              <a:rPr sz="1500" spc="-195" dirty="0">
                <a:solidFill>
                  <a:srgbClr val="FFFFFF"/>
                </a:solidFill>
                <a:latin typeface="Arial Black"/>
                <a:cs typeface="Arial Black"/>
              </a:rPr>
              <a:t>&amp;</a:t>
            </a:r>
            <a:r>
              <a:rPr sz="1500" spc="-70" dirty="0">
                <a:solidFill>
                  <a:srgbClr val="FFFFFF"/>
                </a:solidFill>
                <a:latin typeface="Arial Black"/>
                <a:cs typeface="Arial Black"/>
              </a:rPr>
              <a:t> </a:t>
            </a:r>
            <a:r>
              <a:rPr sz="1500" spc="-110" dirty="0">
                <a:solidFill>
                  <a:srgbClr val="FFFFFF"/>
                </a:solidFill>
                <a:latin typeface="Arial Black"/>
                <a:cs typeface="Arial Black"/>
              </a:rPr>
              <a:t>INCLUSION</a:t>
            </a:r>
            <a:r>
              <a:rPr sz="1500" spc="-85" dirty="0">
                <a:solidFill>
                  <a:srgbClr val="FFFFFF"/>
                </a:solidFill>
                <a:latin typeface="Arial Black"/>
                <a:cs typeface="Arial Black"/>
              </a:rPr>
              <a:t> </a:t>
            </a:r>
            <a:r>
              <a:rPr sz="1500" spc="-90" dirty="0">
                <a:solidFill>
                  <a:srgbClr val="FFFFFF"/>
                </a:solidFill>
                <a:latin typeface="Arial Black"/>
                <a:cs typeface="Arial Black"/>
              </a:rPr>
              <a:t>CHALLENGE</a:t>
            </a:r>
            <a:endParaRPr sz="1500">
              <a:latin typeface="Arial Black"/>
              <a:cs typeface="Arial Black"/>
            </a:endParaRPr>
          </a:p>
        </p:txBody>
      </p:sp>
      <p:sp>
        <p:nvSpPr>
          <p:cNvPr id="3" name="object 3">
            <a:extLst>
              <a:ext uri="{C183D7F6-B498-43B3-948B-1728B52AA6E4}">
                <adec:decorative xmlns:adec="http://schemas.microsoft.com/office/drawing/2017/decorative" val="1"/>
              </a:ext>
            </a:extLst>
          </p:cNvPr>
          <p:cNvSpPr txBox="1"/>
          <p:nvPr/>
        </p:nvSpPr>
        <p:spPr>
          <a:xfrm>
            <a:off x="514488" y="755488"/>
            <a:ext cx="1837055" cy="177800"/>
          </a:xfrm>
          <a:prstGeom prst="rect">
            <a:avLst/>
          </a:prstGeom>
        </p:spPr>
        <p:txBody>
          <a:bodyPr vert="horz" wrap="square" lIns="0" tIns="12065" rIns="0" bIns="0" rtlCol="0">
            <a:spAutoFit/>
          </a:bodyPr>
          <a:lstStyle/>
          <a:p>
            <a:pPr marL="12700">
              <a:lnSpc>
                <a:spcPct val="100000"/>
              </a:lnSpc>
              <a:spcBef>
                <a:spcPts val="95"/>
              </a:spcBef>
            </a:pPr>
            <a:r>
              <a:rPr sz="1000" spc="-95" dirty="0">
                <a:solidFill>
                  <a:srgbClr val="C9AC50"/>
                </a:solidFill>
                <a:latin typeface="Arial Black"/>
                <a:cs typeface="Arial Black"/>
              </a:rPr>
              <a:t>ACTION</a:t>
            </a:r>
            <a:r>
              <a:rPr sz="1000" spc="-45" dirty="0">
                <a:solidFill>
                  <a:srgbClr val="C9AC50"/>
                </a:solidFill>
                <a:latin typeface="Arial Black"/>
                <a:cs typeface="Arial Black"/>
              </a:rPr>
              <a:t> </a:t>
            </a:r>
            <a:r>
              <a:rPr sz="1000" spc="-110" dirty="0">
                <a:solidFill>
                  <a:srgbClr val="C9AC50"/>
                </a:solidFill>
                <a:latin typeface="Arial Black"/>
                <a:cs typeface="Arial Black"/>
              </a:rPr>
              <a:t>PLANS</a:t>
            </a:r>
            <a:r>
              <a:rPr sz="1000" spc="-55" dirty="0">
                <a:solidFill>
                  <a:srgbClr val="C9AC50"/>
                </a:solidFill>
                <a:latin typeface="Arial Black"/>
                <a:cs typeface="Arial Black"/>
              </a:rPr>
              <a:t> </a:t>
            </a:r>
            <a:r>
              <a:rPr sz="1000" spc="-105" dirty="0">
                <a:solidFill>
                  <a:srgbClr val="C9AC50"/>
                </a:solidFill>
                <a:latin typeface="Arial Black"/>
                <a:cs typeface="Arial Black"/>
              </a:rPr>
              <a:t>FOR</a:t>
            </a:r>
            <a:r>
              <a:rPr sz="1000" spc="-40" dirty="0">
                <a:solidFill>
                  <a:srgbClr val="C9AC50"/>
                </a:solidFill>
                <a:latin typeface="Arial Black"/>
                <a:cs typeface="Arial Black"/>
              </a:rPr>
              <a:t> </a:t>
            </a:r>
            <a:r>
              <a:rPr sz="1000" spc="-105" dirty="0">
                <a:solidFill>
                  <a:srgbClr val="C9AC50"/>
                </a:solidFill>
                <a:latin typeface="Arial Black"/>
                <a:cs typeface="Arial Black"/>
              </a:rPr>
              <a:t>FACULTY</a:t>
            </a:r>
            <a:endParaRPr sz="1000">
              <a:latin typeface="Arial Black"/>
              <a:cs typeface="Arial Black"/>
            </a:endParaRPr>
          </a:p>
        </p:txBody>
      </p:sp>
      <p:sp>
        <p:nvSpPr>
          <p:cNvPr id="4" name="object 4">
            <a:extLst>
              <a:ext uri="{C183D7F6-B498-43B3-948B-1728B52AA6E4}">
                <adec:decorative xmlns:adec="http://schemas.microsoft.com/office/drawing/2017/decorative" val="1"/>
              </a:ext>
            </a:extLst>
          </p:cNvPr>
          <p:cNvSpPr/>
          <p:nvPr/>
        </p:nvSpPr>
        <p:spPr>
          <a:xfrm>
            <a:off x="4428744" y="705612"/>
            <a:ext cx="0" cy="283845"/>
          </a:xfrm>
          <a:custGeom>
            <a:avLst/>
            <a:gdLst/>
            <a:ahLst/>
            <a:cxnLst/>
            <a:rect l="l" t="t" r="r" b="b"/>
            <a:pathLst>
              <a:path h="283844">
                <a:moveTo>
                  <a:pt x="0" y="0"/>
                </a:moveTo>
                <a:lnTo>
                  <a:pt x="0" y="283464"/>
                </a:lnTo>
              </a:path>
            </a:pathLst>
          </a:custGeom>
          <a:ln w="6350">
            <a:solidFill>
              <a:srgbClr val="FFFFFF"/>
            </a:solidFill>
          </a:ln>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txBox="1"/>
          <p:nvPr/>
        </p:nvSpPr>
        <p:spPr>
          <a:xfrm>
            <a:off x="4565308" y="750504"/>
            <a:ext cx="3666490" cy="177800"/>
          </a:xfrm>
          <a:prstGeom prst="rect">
            <a:avLst/>
          </a:prstGeom>
        </p:spPr>
        <p:txBody>
          <a:bodyPr vert="horz" wrap="square" lIns="0" tIns="12065" rIns="0" bIns="0" rtlCol="0">
            <a:spAutoFit/>
          </a:bodyPr>
          <a:lstStyle/>
          <a:p>
            <a:pPr marL="12700">
              <a:lnSpc>
                <a:spcPct val="100000"/>
              </a:lnSpc>
              <a:spcBef>
                <a:spcPts val="95"/>
              </a:spcBef>
            </a:pPr>
            <a:r>
              <a:rPr sz="1000" spc="-45" dirty="0">
                <a:solidFill>
                  <a:srgbClr val="FFFFFF"/>
                </a:solidFill>
                <a:latin typeface="Arial Black"/>
                <a:cs typeface="Arial Black"/>
              </a:rPr>
              <a:t>Indiana</a:t>
            </a:r>
            <a:r>
              <a:rPr sz="1000" spc="-30" dirty="0">
                <a:solidFill>
                  <a:srgbClr val="FFFFFF"/>
                </a:solidFill>
                <a:latin typeface="Arial Black"/>
                <a:cs typeface="Arial Black"/>
              </a:rPr>
              <a:t> </a:t>
            </a:r>
            <a:r>
              <a:rPr sz="1000" spc="-55" dirty="0">
                <a:solidFill>
                  <a:srgbClr val="FFFFFF"/>
                </a:solidFill>
                <a:latin typeface="Arial Black"/>
                <a:cs typeface="Arial Black"/>
              </a:rPr>
              <a:t>University-</a:t>
            </a:r>
            <a:r>
              <a:rPr sz="1000" spc="-40" dirty="0">
                <a:solidFill>
                  <a:srgbClr val="FFFFFF"/>
                </a:solidFill>
                <a:latin typeface="Arial Black"/>
                <a:cs typeface="Arial Black"/>
              </a:rPr>
              <a:t>Purdue</a:t>
            </a:r>
            <a:r>
              <a:rPr sz="1000" spc="20" dirty="0">
                <a:solidFill>
                  <a:srgbClr val="FFFFFF"/>
                </a:solidFill>
                <a:latin typeface="Arial Black"/>
                <a:cs typeface="Arial Black"/>
              </a:rPr>
              <a:t> </a:t>
            </a:r>
            <a:r>
              <a:rPr sz="1000" spc="-55" dirty="0">
                <a:solidFill>
                  <a:srgbClr val="FFFFFF"/>
                </a:solidFill>
                <a:latin typeface="Arial Black"/>
                <a:cs typeface="Arial Black"/>
              </a:rPr>
              <a:t>University</a:t>
            </a:r>
            <a:r>
              <a:rPr sz="1000" dirty="0">
                <a:solidFill>
                  <a:srgbClr val="FFFFFF"/>
                </a:solidFill>
                <a:latin typeface="Arial Black"/>
                <a:cs typeface="Arial Black"/>
              </a:rPr>
              <a:t> </a:t>
            </a:r>
            <a:r>
              <a:rPr sz="1000" spc="-55" dirty="0">
                <a:solidFill>
                  <a:srgbClr val="FFFFFF"/>
                </a:solidFill>
                <a:latin typeface="Arial Black"/>
                <a:cs typeface="Arial Black"/>
              </a:rPr>
              <a:t>Indianapolis</a:t>
            </a:r>
            <a:r>
              <a:rPr sz="1000" dirty="0">
                <a:solidFill>
                  <a:srgbClr val="FFFFFF"/>
                </a:solidFill>
                <a:latin typeface="Arial Black"/>
                <a:cs typeface="Arial Black"/>
              </a:rPr>
              <a:t> </a:t>
            </a:r>
            <a:r>
              <a:rPr sz="1000" spc="-35" dirty="0">
                <a:solidFill>
                  <a:srgbClr val="FFFFFF"/>
                </a:solidFill>
                <a:latin typeface="Arial Black"/>
                <a:cs typeface="Arial Black"/>
              </a:rPr>
              <a:t>(IUPUI)</a:t>
            </a:r>
            <a:endParaRPr sz="1000">
              <a:latin typeface="Arial Black"/>
              <a:cs typeface="Arial Black"/>
            </a:endParaRPr>
          </a:p>
        </p:txBody>
      </p:sp>
      <p:sp>
        <p:nvSpPr>
          <p:cNvPr id="8" name="Title 7">
            <a:extLst>
              <a:ext uri="{FF2B5EF4-FFF2-40B4-BE49-F238E27FC236}">
                <a16:creationId xmlns:a16="http://schemas.microsoft.com/office/drawing/2014/main" id="{C5FD0F2D-416A-8202-D865-2814D27E3A9E}"/>
              </a:ext>
            </a:extLst>
          </p:cNvPr>
          <p:cNvSpPr>
            <a:spLocks noGrp="1"/>
          </p:cNvSpPr>
          <p:nvPr>
            <p:ph type="title" idx="4294967295"/>
          </p:nvPr>
        </p:nvSpPr>
        <p:spPr>
          <a:xfrm>
            <a:off x="395922" y="1367815"/>
            <a:ext cx="10509250" cy="607859"/>
          </a:xfrm>
        </p:spPr>
        <p:txBody>
          <a:bodyPr/>
          <a:lstStyle/>
          <a:p>
            <a:r>
              <a:rPr lang="en-US" sz="1800" b="1" spc="-10" dirty="0">
                <a:solidFill>
                  <a:schemeClr val="tx1"/>
                </a:solidFill>
                <a:effectLst/>
                <a:latin typeface="Calibri" panose="020F0502020204030204" pitchFamily="34" charset="0"/>
                <a:cs typeface="Calibri" panose="020F0502020204030204" pitchFamily="34" charset="0"/>
              </a:rPr>
              <a:t>Acknowledgements</a:t>
            </a:r>
            <a:endParaRPr lang="en-US" dirty="0">
              <a:solidFill>
                <a:schemeClr val="tx1"/>
              </a:solidFill>
              <a:effectLst/>
            </a:endParaRPr>
          </a:p>
          <a:p>
            <a:endParaRPr lang="en-US" dirty="0">
              <a:solidFill>
                <a:schemeClr val="tx1"/>
              </a:solidFill>
            </a:endParaRPr>
          </a:p>
        </p:txBody>
      </p:sp>
      <p:sp>
        <p:nvSpPr>
          <p:cNvPr id="6" name="object 6"/>
          <p:cNvSpPr txBox="1"/>
          <p:nvPr/>
        </p:nvSpPr>
        <p:spPr>
          <a:xfrm>
            <a:off x="395922" y="1905000"/>
            <a:ext cx="11400155" cy="3985706"/>
          </a:xfrm>
          <a:prstGeom prst="rect">
            <a:avLst/>
          </a:prstGeom>
        </p:spPr>
        <p:txBody>
          <a:bodyPr vert="horz" wrap="square" lIns="0" tIns="12700" rIns="0" bIns="0" rtlCol="0">
            <a:spAutoFit/>
          </a:bodyPr>
          <a:lstStyle/>
          <a:p>
            <a:pPr>
              <a:lnSpc>
                <a:spcPct val="100000"/>
              </a:lnSpc>
              <a:spcBef>
                <a:spcPts val="2085"/>
              </a:spcBef>
            </a:pPr>
            <a:endParaRPr sz="1800" dirty="0">
              <a:latin typeface="Calibri"/>
              <a:cs typeface="Calibri"/>
            </a:endParaRPr>
          </a:p>
          <a:p>
            <a:pPr marL="12700" marR="906144">
              <a:lnSpc>
                <a:spcPct val="100000"/>
              </a:lnSpc>
            </a:pPr>
            <a:r>
              <a:rPr sz="2400" dirty="0">
                <a:latin typeface="Calibri"/>
                <a:cs typeface="Calibri"/>
              </a:rPr>
              <a:t>We</a:t>
            </a:r>
            <a:r>
              <a:rPr sz="2400" spc="-50" dirty="0">
                <a:latin typeface="Calibri"/>
                <a:cs typeface="Calibri"/>
              </a:rPr>
              <a:t> </a:t>
            </a:r>
            <a:r>
              <a:rPr sz="2400" dirty="0">
                <a:latin typeface="Calibri"/>
                <a:cs typeface="Calibri"/>
              </a:rPr>
              <a:t>are</a:t>
            </a:r>
            <a:r>
              <a:rPr sz="2400" spc="-55" dirty="0">
                <a:latin typeface="Calibri"/>
                <a:cs typeface="Calibri"/>
              </a:rPr>
              <a:t> </a:t>
            </a:r>
            <a:r>
              <a:rPr sz="2400" dirty="0">
                <a:latin typeface="Calibri"/>
                <a:cs typeface="Calibri"/>
              </a:rPr>
              <a:t>so</a:t>
            </a:r>
            <a:r>
              <a:rPr sz="2400" spc="-60" dirty="0">
                <a:latin typeface="Calibri"/>
                <a:cs typeface="Calibri"/>
              </a:rPr>
              <a:t> </a:t>
            </a:r>
            <a:r>
              <a:rPr sz="2400" spc="-10" dirty="0">
                <a:latin typeface="Calibri"/>
                <a:cs typeface="Calibri"/>
              </a:rPr>
              <a:t>grateful</a:t>
            </a:r>
            <a:r>
              <a:rPr sz="2400" spc="-50" dirty="0">
                <a:latin typeface="Calibri"/>
                <a:cs typeface="Calibri"/>
              </a:rPr>
              <a:t> </a:t>
            </a:r>
            <a:r>
              <a:rPr sz="2400" dirty="0">
                <a:latin typeface="Calibri"/>
                <a:cs typeface="Calibri"/>
              </a:rPr>
              <a:t>to</a:t>
            </a:r>
            <a:r>
              <a:rPr sz="2400" spc="-55" dirty="0">
                <a:latin typeface="Calibri"/>
                <a:cs typeface="Calibri"/>
              </a:rPr>
              <a:t> </a:t>
            </a:r>
            <a:r>
              <a:rPr sz="2400" spc="-10" dirty="0">
                <a:latin typeface="Calibri"/>
                <a:cs typeface="Calibri"/>
              </a:rPr>
              <a:t>generous</a:t>
            </a:r>
            <a:r>
              <a:rPr sz="2400" spc="-60" dirty="0">
                <a:latin typeface="Calibri"/>
                <a:cs typeface="Calibri"/>
              </a:rPr>
              <a:t> </a:t>
            </a:r>
            <a:r>
              <a:rPr sz="2400" spc="-10" dirty="0">
                <a:latin typeface="Calibri"/>
                <a:cs typeface="Calibri"/>
              </a:rPr>
              <a:t>idea-</a:t>
            </a:r>
            <a:r>
              <a:rPr sz="2400" dirty="0">
                <a:latin typeface="Calibri"/>
                <a:cs typeface="Calibri"/>
              </a:rPr>
              <a:t>sharing</a:t>
            </a:r>
            <a:r>
              <a:rPr sz="2400" spc="-50" dirty="0">
                <a:latin typeface="Calibri"/>
                <a:cs typeface="Calibri"/>
              </a:rPr>
              <a:t> </a:t>
            </a:r>
            <a:r>
              <a:rPr sz="2400" dirty="0">
                <a:latin typeface="Calibri"/>
                <a:cs typeface="Calibri"/>
              </a:rPr>
              <a:t>from</a:t>
            </a:r>
            <a:r>
              <a:rPr sz="2400" spc="-60"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Aspire</a:t>
            </a:r>
            <a:r>
              <a:rPr sz="2400" spc="-45" dirty="0">
                <a:latin typeface="Calibri"/>
                <a:cs typeface="Calibri"/>
              </a:rPr>
              <a:t> </a:t>
            </a:r>
            <a:r>
              <a:rPr sz="2400" dirty="0">
                <a:latin typeface="Calibri"/>
                <a:cs typeface="Calibri"/>
              </a:rPr>
              <a:t>Alliance,</a:t>
            </a:r>
            <a:r>
              <a:rPr sz="2400" spc="-75" dirty="0">
                <a:latin typeface="Calibri"/>
                <a:cs typeface="Calibri"/>
              </a:rPr>
              <a:t> </a:t>
            </a:r>
            <a:r>
              <a:rPr sz="2400" dirty="0">
                <a:latin typeface="Calibri"/>
                <a:cs typeface="Calibri"/>
              </a:rPr>
              <a:t>as</a:t>
            </a:r>
            <a:r>
              <a:rPr sz="2400" spc="-60" dirty="0">
                <a:latin typeface="Calibri"/>
                <a:cs typeface="Calibri"/>
              </a:rPr>
              <a:t> </a:t>
            </a:r>
            <a:r>
              <a:rPr sz="2400" dirty="0">
                <a:latin typeface="Calibri"/>
                <a:cs typeface="Calibri"/>
              </a:rPr>
              <a:t>well</a:t>
            </a:r>
            <a:r>
              <a:rPr sz="2400" spc="-60" dirty="0">
                <a:latin typeface="Calibri"/>
                <a:cs typeface="Calibri"/>
              </a:rPr>
              <a:t> </a:t>
            </a:r>
            <a:r>
              <a:rPr sz="2400" dirty="0">
                <a:latin typeface="Calibri"/>
                <a:cs typeface="Calibri"/>
              </a:rPr>
              <a:t>as</a:t>
            </a:r>
            <a:r>
              <a:rPr sz="2400" spc="-55" dirty="0">
                <a:latin typeface="Calibri"/>
                <a:cs typeface="Calibri"/>
              </a:rPr>
              <a:t> </a:t>
            </a:r>
            <a:r>
              <a:rPr sz="2400" spc="-10" dirty="0">
                <a:latin typeface="Calibri"/>
                <a:cs typeface="Calibri"/>
              </a:rPr>
              <a:t>NSF’s </a:t>
            </a:r>
            <a:r>
              <a:rPr sz="2400" dirty="0">
                <a:latin typeface="Calibri"/>
                <a:cs typeface="Calibri"/>
              </a:rPr>
              <a:t>support</a:t>
            </a:r>
            <a:r>
              <a:rPr sz="2400" spc="-60" dirty="0">
                <a:latin typeface="Calibri"/>
                <a:cs typeface="Calibri"/>
              </a:rPr>
              <a:t> </a:t>
            </a:r>
            <a:r>
              <a:rPr sz="2400" dirty="0">
                <a:latin typeface="Calibri"/>
                <a:cs typeface="Calibri"/>
              </a:rPr>
              <a:t>for</a:t>
            </a:r>
            <a:r>
              <a:rPr sz="2400" spc="-55" dirty="0">
                <a:latin typeface="Calibri"/>
                <a:cs typeface="Calibri"/>
              </a:rPr>
              <a:t> </a:t>
            </a:r>
            <a:r>
              <a:rPr sz="2400" dirty="0">
                <a:latin typeface="Calibri"/>
                <a:cs typeface="Calibri"/>
              </a:rPr>
              <a:t>Project</a:t>
            </a:r>
            <a:r>
              <a:rPr sz="2400" spc="-70" dirty="0">
                <a:latin typeface="Calibri"/>
                <a:cs typeface="Calibri"/>
              </a:rPr>
              <a:t> </a:t>
            </a:r>
            <a:r>
              <a:rPr sz="2400" dirty="0">
                <a:latin typeface="Calibri"/>
                <a:cs typeface="Calibri"/>
              </a:rPr>
              <a:t>EPIC</a:t>
            </a:r>
            <a:r>
              <a:rPr sz="2400" spc="-65" dirty="0">
                <a:latin typeface="Calibri"/>
                <a:cs typeface="Calibri"/>
              </a:rPr>
              <a:t> </a:t>
            </a:r>
            <a:r>
              <a:rPr sz="2400" dirty="0">
                <a:latin typeface="Calibri"/>
                <a:cs typeface="Calibri"/>
              </a:rPr>
              <a:t>(our</a:t>
            </a:r>
            <a:r>
              <a:rPr sz="2400" spc="-70" dirty="0">
                <a:latin typeface="Calibri"/>
                <a:cs typeface="Calibri"/>
              </a:rPr>
              <a:t> </a:t>
            </a:r>
            <a:r>
              <a:rPr sz="2400" spc="-20" dirty="0">
                <a:latin typeface="Calibri"/>
                <a:cs typeface="Calibri"/>
              </a:rPr>
              <a:t>ADVANCE</a:t>
            </a:r>
            <a:r>
              <a:rPr sz="2400" spc="-65" dirty="0">
                <a:latin typeface="Calibri"/>
                <a:cs typeface="Calibri"/>
              </a:rPr>
              <a:t> </a:t>
            </a:r>
            <a:r>
              <a:rPr sz="2400" spc="-10" dirty="0">
                <a:latin typeface="Calibri"/>
                <a:cs typeface="Calibri"/>
              </a:rPr>
              <a:t>Adaptation</a:t>
            </a:r>
            <a:r>
              <a:rPr sz="2400" spc="-85" dirty="0">
                <a:latin typeface="Calibri"/>
                <a:cs typeface="Calibri"/>
              </a:rPr>
              <a:t> </a:t>
            </a:r>
            <a:r>
              <a:rPr sz="2400" spc="-10" dirty="0">
                <a:latin typeface="Calibri"/>
                <a:cs typeface="Calibri"/>
              </a:rPr>
              <a:t>award).</a:t>
            </a:r>
            <a:endParaRPr sz="2400" dirty="0">
              <a:latin typeface="Calibri"/>
              <a:cs typeface="Calibri"/>
            </a:endParaRPr>
          </a:p>
          <a:p>
            <a:pPr marL="12700" marR="5080">
              <a:lnSpc>
                <a:spcPct val="100000"/>
              </a:lnSpc>
              <a:spcBef>
                <a:spcPts val="2880"/>
              </a:spcBef>
            </a:pPr>
            <a:r>
              <a:rPr sz="2400" dirty="0">
                <a:latin typeface="Calibri"/>
                <a:cs typeface="Calibri"/>
              </a:rPr>
              <a:t>Our</a:t>
            </a:r>
            <a:r>
              <a:rPr sz="2400" spc="-55" dirty="0">
                <a:latin typeface="Calibri"/>
                <a:cs typeface="Calibri"/>
              </a:rPr>
              <a:t> </a:t>
            </a:r>
            <a:r>
              <a:rPr sz="2400" dirty="0">
                <a:latin typeface="Calibri"/>
                <a:cs typeface="Calibri"/>
              </a:rPr>
              <a:t>success</a:t>
            </a:r>
            <a:r>
              <a:rPr sz="2400" spc="-65" dirty="0">
                <a:latin typeface="Calibri"/>
                <a:cs typeface="Calibri"/>
              </a:rPr>
              <a:t> </a:t>
            </a:r>
            <a:r>
              <a:rPr sz="2400" dirty="0">
                <a:latin typeface="Calibri"/>
                <a:cs typeface="Calibri"/>
              </a:rPr>
              <a:t>is</a:t>
            </a:r>
            <a:r>
              <a:rPr sz="2400" spc="-60" dirty="0">
                <a:latin typeface="Calibri"/>
                <a:cs typeface="Calibri"/>
              </a:rPr>
              <a:t> </a:t>
            </a:r>
            <a:r>
              <a:rPr sz="2400" spc="-10" dirty="0">
                <a:latin typeface="Calibri"/>
                <a:cs typeface="Calibri"/>
              </a:rPr>
              <a:t>attributable</a:t>
            </a:r>
            <a:r>
              <a:rPr sz="2400" spc="-7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contributions</a:t>
            </a:r>
            <a:r>
              <a:rPr sz="2400" spc="-60" dirty="0">
                <a:latin typeface="Calibri"/>
                <a:cs typeface="Calibri"/>
              </a:rPr>
              <a:t> </a:t>
            </a:r>
            <a:r>
              <a:rPr sz="2400" dirty="0">
                <a:latin typeface="Calibri"/>
                <a:cs typeface="Calibri"/>
              </a:rPr>
              <a:t>of</a:t>
            </a:r>
            <a:r>
              <a:rPr sz="2400" spc="-55" dirty="0">
                <a:latin typeface="Calibri"/>
                <a:cs typeface="Calibri"/>
              </a:rPr>
              <a:t> </a:t>
            </a:r>
            <a:r>
              <a:rPr sz="2400" dirty="0">
                <a:latin typeface="Calibri"/>
                <a:cs typeface="Calibri"/>
              </a:rPr>
              <a:t>an</a:t>
            </a:r>
            <a:r>
              <a:rPr sz="2400" spc="-55" dirty="0">
                <a:latin typeface="Calibri"/>
                <a:cs typeface="Calibri"/>
              </a:rPr>
              <a:t> </a:t>
            </a:r>
            <a:r>
              <a:rPr sz="2400" spc="-10" dirty="0">
                <a:latin typeface="Calibri"/>
                <a:cs typeface="Calibri"/>
              </a:rPr>
              <a:t>exceptionally</a:t>
            </a:r>
            <a:r>
              <a:rPr sz="2400" spc="-80" dirty="0">
                <a:latin typeface="Calibri"/>
                <a:cs typeface="Calibri"/>
              </a:rPr>
              <a:t> </a:t>
            </a:r>
            <a:r>
              <a:rPr sz="2400" dirty="0">
                <a:latin typeface="Calibri"/>
                <a:cs typeface="Calibri"/>
              </a:rPr>
              <a:t>large</a:t>
            </a:r>
            <a:r>
              <a:rPr sz="2400" spc="-50"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diverse</a:t>
            </a:r>
            <a:r>
              <a:rPr sz="2400" spc="-50" dirty="0">
                <a:latin typeface="Calibri"/>
                <a:cs typeface="Calibri"/>
              </a:rPr>
              <a:t> </a:t>
            </a:r>
            <a:r>
              <a:rPr sz="2400" spc="-10" dirty="0">
                <a:latin typeface="Calibri"/>
                <a:cs typeface="Calibri"/>
              </a:rPr>
              <a:t>array</a:t>
            </a:r>
            <a:r>
              <a:rPr sz="2400" spc="-60" dirty="0">
                <a:latin typeface="Calibri"/>
                <a:cs typeface="Calibri"/>
              </a:rPr>
              <a:t> </a:t>
            </a:r>
            <a:r>
              <a:rPr sz="2400" spc="-25" dirty="0">
                <a:latin typeface="Calibri"/>
                <a:cs typeface="Calibri"/>
              </a:rPr>
              <a:t>of </a:t>
            </a:r>
            <a:r>
              <a:rPr sz="2400" dirty="0">
                <a:latin typeface="Calibri"/>
                <a:cs typeface="Calibri"/>
              </a:rPr>
              <a:t>faculty</a:t>
            </a:r>
            <a:r>
              <a:rPr sz="2400" spc="-65" dirty="0">
                <a:latin typeface="Calibri"/>
                <a:cs typeface="Calibri"/>
              </a:rPr>
              <a:t> </a:t>
            </a:r>
            <a:r>
              <a:rPr sz="2400" dirty="0">
                <a:latin typeface="Calibri"/>
                <a:cs typeface="Calibri"/>
              </a:rPr>
              <a:t>and</a:t>
            </a:r>
            <a:r>
              <a:rPr sz="2400" spc="-60" dirty="0">
                <a:latin typeface="Calibri"/>
                <a:cs typeface="Calibri"/>
              </a:rPr>
              <a:t> </a:t>
            </a:r>
            <a:r>
              <a:rPr sz="2400" dirty="0">
                <a:latin typeface="Calibri"/>
                <a:cs typeface="Calibri"/>
              </a:rPr>
              <a:t>staff</a:t>
            </a:r>
            <a:r>
              <a:rPr sz="2400" spc="-70" dirty="0">
                <a:latin typeface="Calibri"/>
                <a:cs typeface="Calibri"/>
              </a:rPr>
              <a:t> </a:t>
            </a:r>
            <a:r>
              <a:rPr sz="2400" dirty="0">
                <a:latin typeface="Calibri"/>
                <a:cs typeface="Calibri"/>
              </a:rPr>
              <a:t>from</a:t>
            </a:r>
            <a:r>
              <a:rPr sz="2400" spc="-55" dirty="0">
                <a:latin typeface="Calibri"/>
                <a:cs typeface="Calibri"/>
              </a:rPr>
              <a:t> </a:t>
            </a:r>
            <a:r>
              <a:rPr sz="2400" dirty="0">
                <a:latin typeface="Calibri"/>
                <a:cs typeface="Calibri"/>
              </a:rPr>
              <a:t>across</a:t>
            </a:r>
            <a:r>
              <a:rPr sz="2400" spc="-75" dirty="0">
                <a:latin typeface="Calibri"/>
                <a:cs typeface="Calibri"/>
              </a:rPr>
              <a:t> </a:t>
            </a:r>
            <a:r>
              <a:rPr sz="2400" dirty="0">
                <a:latin typeface="Calibri"/>
                <a:cs typeface="Calibri"/>
              </a:rPr>
              <a:t>IUPUI</a:t>
            </a:r>
            <a:r>
              <a:rPr sz="2400" spc="-65" dirty="0">
                <a:latin typeface="Calibri"/>
                <a:cs typeface="Calibri"/>
              </a:rPr>
              <a:t> </a:t>
            </a:r>
            <a:r>
              <a:rPr sz="2400" dirty="0">
                <a:latin typeface="Calibri"/>
                <a:cs typeface="Calibri"/>
              </a:rPr>
              <a:t>–</a:t>
            </a:r>
            <a:r>
              <a:rPr sz="2400" spc="-55" dirty="0">
                <a:latin typeface="Calibri"/>
                <a:cs typeface="Calibri"/>
              </a:rPr>
              <a:t> </a:t>
            </a:r>
            <a:r>
              <a:rPr sz="2400" dirty="0">
                <a:latin typeface="Calibri"/>
                <a:cs typeface="Calibri"/>
              </a:rPr>
              <a:t>too</a:t>
            </a:r>
            <a:r>
              <a:rPr sz="2400" spc="-65" dirty="0">
                <a:latin typeface="Calibri"/>
                <a:cs typeface="Calibri"/>
              </a:rPr>
              <a:t> </a:t>
            </a:r>
            <a:r>
              <a:rPr sz="2400" dirty="0">
                <a:latin typeface="Calibri"/>
                <a:cs typeface="Calibri"/>
              </a:rPr>
              <a:t>numerous</a:t>
            </a:r>
            <a:r>
              <a:rPr sz="2400" spc="-7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name</a:t>
            </a:r>
            <a:r>
              <a:rPr sz="2400" spc="-65" dirty="0">
                <a:latin typeface="Calibri"/>
                <a:cs typeface="Calibri"/>
              </a:rPr>
              <a:t> </a:t>
            </a:r>
            <a:r>
              <a:rPr sz="2400" spc="-20" dirty="0">
                <a:latin typeface="Calibri"/>
                <a:cs typeface="Calibri"/>
              </a:rPr>
              <a:t>individually.</a:t>
            </a:r>
            <a:r>
              <a:rPr sz="2400" spc="-65" dirty="0">
                <a:latin typeface="Calibri"/>
                <a:cs typeface="Calibri"/>
              </a:rPr>
              <a:t> </a:t>
            </a:r>
            <a:r>
              <a:rPr sz="2400" dirty="0">
                <a:latin typeface="Calibri"/>
                <a:cs typeface="Calibri"/>
              </a:rPr>
              <a:t>We</a:t>
            </a:r>
            <a:r>
              <a:rPr sz="2400" spc="-55" dirty="0">
                <a:latin typeface="Calibri"/>
                <a:cs typeface="Calibri"/>
              </a:rPr>
              <a:t> </a:t>
            </a:r>
            <a:r>
              <a:rPr sz="2400" spc="-10" dirty="0">
                <a:latin typeface="Calibri"/>
                <a:cs typeface="Calibri"/>
              </a:rPr>
              <a:t>therefore </a:t>
            </a:r>
            <a:r>
              <a:rPr sz="2400" dirty="0">
                <a:latin typeface="Calibri"/>
                <a:cs typeface="Calibri"/>
              </a:rPr>
              <a:t>acknowledge</a:t>
            </a:r>
            <a:r>
              <a:rPr sz="2400" spc="-85" dirty="0">
                <a:latin typeface="Calibri"/>
                <a:cs typeface="Calibri"/>
              </a:rPr>
              <a:t> </a:t>
            </a:r>
            <a:r>
              <a:rPr sz="2400" dirty="0">
                <a:latin typeface="Calibri"/>
                <a:cs typeface="Calibri"/>
              </a:rPr>
              <a:t>contributions</a:t>
            </a:r>
            <a:r>
              <a:rPr sz="2400" spc="-85" dirty="0">
                <a:latin typeface="Calibri"/>
                <a:cs typeface="Calibri"/>
              </a:rPr>
              <a:t> </a:t>
            </a:r>
            <a:r>
              <a:rPr sz="2400" dirty="0">
                <a:latin typeface="Calibri"/>
                <a:cs typeface="Calibri"/>
              </a:rPr>
              <a:t>of</a:t>
            </a:r>
            <a:r>
              <a:rPr sz="2400" spc="-75" dirty="0">
                <a:latin typeface="Calibri"/>
                <a:cs typeface="Calibri"/>
              </a:rPr>
              <a:t> </a:t>
            </a:r>
            <a:r>
              <a:rPr sz="2400" dirty="0">
                <a:latin typeface="Calibri"/>
                <a:cs typeface="Calibri"/>
              </a:rPr>
              <a:t>existing</a:t>
            </a:r>
            <a:r>
              <a:rPr sz="2400" spc="-90" dirty="0">
                <a:latin typeface="Calibri"/>
                <a:cs typeface="Calibri"/>
              </a:rPr>
              <a:t> </a:t>
            </a:r>
            <a:r>
              <a:rPr sz="2400" dirty="0">
                <a:latin typeface="Calibri"/>
                <a:cs typeface="Calibri"/>
              </a:rPr>
              <a:t>groups,</a:t>
            </a:r>
            <a:r>
              <a:rPr sz="2400" spc="-80" dirty="0">
                <a:latin typeface="Calibri"/>
                <a:cs typeface="Calibri"/>
              </a:rPr>
              <a:t> </a:t>
            </a:r>
            <a:r>
              <a:rPr sz="2400" dirty="0">
                <a:latin typeface="Calibri"/>
                <a:cs typeface="Calibri"/>
              </a:rPr>
              <a:t>including</a:t>
            </a:r>
            <a:r>
              <a:rPr sz="2400" spc="-90" dirty="0">
                <a:latin typeface="Calibri"/>
                <a:cs typeface="Calibri"/>
              </a:rPr>
              <a:t> </a:t>
            </a:r>
            <a:r>
              <a:rPr sz="2400" dirty="0">
                <a:latin typeface="Calibri"/>
                <a:cs typeface="Calibri"/>
              </a:rPr>
              <a:t>the</a:t>
            </a:r>
            <a:r>
              <a:rPr sz="2400" spc="-75" dirty="0">
                <a:latin typeface="Calibri"/>
                <a:cs typeface="Calibri"/>
              </a:rPr>
              <a:t> </a:t>
            </a:r>
            <a:r>
              <a:rPr sz="2400" dirty="0">
                <a:latin typeface="Calibri"/>
                <a:cs typeface="Calibri"/>
              </a:rPr>
              <a:t>Chancellor’s</a:t>
            </a:r>
            <a:r>
              <a:rPr sz="2400" spc="-100" dirty="0">
                <a:latin typeface="Calibri"/>
                <a:cs typeface="Calibri"/>
              </a:rPr>
              <a:t> </a:t>
            </a:r>
            <a:r>
              <a:rPr sz="2400" dirty="0">
                <a:latin typeface="Calibri"/>
                <a:cs typeface="Calibri"/>
              </a:rPr>
              <a:t>Cabinet,</a:t>
            </a:r>
            <a:r>
              <a:rPr sz="2400" spc="-100" dirty="0">
                <a:latin typeface="Calibri"/>
                <a:cs typeface="Calibri"/>
              </a:rPr>
              <a:t> </a:t>
            </a:r>
            <a:r>
              <a:rPr sz="2400" spc="-10" dirty="0">
                <a:latin typeface="Calibri"/>
                <a:cs typeface="Calibri"/>
              </a:rPr>
              <a:t>academic </a:t>
            </a:r>
            <a:r>
              <a:rPr sz="2400" dirty="0">
                <a:latin typeface="Calibri"/>
                <a:cs typeface="Calibri"/>
              </a:rPr>
              <a:t>deans,</a:t>
            </a:r>
            <a:r>
              <a:rPr sz="2400" spc="-55" dirty="0">
                <a:latin typeface="Calibri"/>
                <a:cs typeface="Calibri"/>
              </a:rPr>
              <a:t> </a:t>
            </a:r>
            <a:r>
              <a:rPr sz="2400" dirty="0">
                <a:latin typeface="Calibri"/>
                <a:cs typeface="Calibri"/>
              </a:rPr>
              <a:t>the</a:t>
            </a:r>
            <a:r>
              <a:rPr sz="2400" spc="-45" dirty="0">
                <a:latin typeface="Calibri"/>
                <a:cs typeface="Calibri"/>
              </a:rPr>
              <a:t> </a:t>
            </a:r>
            <a:r>
              <a:rPr sz="2400" dirty="0">
                <a:latin typeface="Calibri"/>
                <a:cs typeface="Calibri"/>
              </a:rPr>
              <a:t>Division</a:t>
            </a:r>
            <a:r>
              <a:rPr sz="2400" spc="-50" dirty="0">
                <a:latin typeface="Calibri"/>
                <a:cs typeface="Calibri"/>
              </a:rPr>
              <a:t> </a:t>
            </a:r>
            <a:r>
              <a:rPr sz="2400" dirty="0">
                <a:latin typeface="Calibri"/>
                <a:cs typeface="Calibri"/>
              </a:rPr>
              <a:t>of</a:t>
            </a:r>
            <a:r>
              <a:rPr sz="2400" spc="-45" dirty="0">
                <a:latin typeface="Calibri"/>
                <a:cs typeface="Calibri"/>
              </a:rPr>
              <a:t> </a:t>
            </a:r>
            <a:r>
              <a:rPr sz="2400" spc="-25" dirty="0">
                <a:latin typeface="Calibri"/>
                <a:cs typeface="Calibri"/>
              </a:rPr>
              <a:t>Diversity,</a:t>
            </a:r>
            <a:r>
              <a:rPr sz="2400" spc="-75" dirty="0">
                <a:latin typeface="Calibri"/>
                <a:cs typeface="Calibri"/>
              </a:rPr>
              <a:t> </a:t>
            </a:r>
            <a:r>
              <a:rPr sz="2400" spc="-30" dirty="0">
                <a:latin typeface="Calibri"/>
                <a:cs typeface="Calibri"/>
              </a:rPr>
              <a:t>Equity,</a:t>
            </a:r>
            <a:r>
              <a:rPr sz="2400" spc="-60" dirty="0">
                <a:latin typeface="Calibri"/>
                <a:cs typeface="Calibri"/>
              </a:rPr>
              <a:t> </a:t>
            </a:r>
            <a:r>
              <a:rPr sz="2400" dirty="0">
                <a:latin typeface="Calibri"/>
                <a:cs typeface="Calibri"/>
              </a:rPr>
              <a:t>and</a:t>
            </a:r>
            <a:r>
              <a:rPr sz="2400" spc="-50" dirty="0">
                <a:latin typeface="Calibri"/>
                <a:cs typeface="Calibri"/>
              </a:rPr>
              <a:t> </a:t>
            </a:r>
            <a:r>
              <a:rPr sz="2400" dirty="0">
                <a:latin typeface="Calibri"/>
                <a:cs typeface="Calibri"/>
              </a:rPr>
              <a:t>Inclusion,</a:t>
            </a:r>
            <a:r>
              <a:rPr sz="2400" spc="-50"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IUPUI</a:t>
            </a:r>
            <a:r>
              <a:rPr sz="2400" spc="-55" dirty="0">
                <a:latin typeface="Calibri"/>
                <a:cs typeface="Calibri"/>
              </a:rPr>
              <a:t> </a:t>
            </a:r>
            <a:r>
              <a:rPr sz="2400" dirty="0">
                <a:latin typeface="Calibri"/>
                <a:cs typeface="Calibri"/>
              </a:rPr>
              <a:t>Faculty</a:t>
            </a:r>
            <a:r>
              <a:rPr sz="2400" spc="-70" dirty="0">
                <a:latin typeface="Calibri"/>
                <a:cs typeface="Calibri"/>
              </a:rPr>
              <a:t> </a:t>
            </a:r>
            <a:r>
              <a:rPr sz="2400" dirty="0">
                <a:latin typeface="Calibri"/>
                <a:cs typeface="Calibri"/>
              </a:rPr>
              <a:t>Council,</a:t>
            </a:r>
            <a:r>
              <a:rPr sz="2400" spc="-75" dirty="0">
                <a:latin typeface="Calibri"/>
                <a:cs typeface="Calibri"/>
              </a:rPr>
              <a:t> </a:t>
            </a:r>
            <a:r>
              <a:rPr sz="2400" spc="-25" dirty="0">
                <a:latin typeface="Calibri"/>
                <a:cs typeface="Calibri"/>
              </a:rPr>
              <a:t>the </a:t>
            </a:r>
            <a:r>
              <a:rPr sz="2400" dirty="0">
                <a:latin typeface="Calibri"/>
                <a:cs typeface="Calibri"/>
              </a:rPr>
              <a:t>Chancellor’s</a:t>
            </a:r>
            <a:r>
              <a:rPr sz="2400" spc="-85" dirty="0">
                <a:latin typeface="Calibri"/>
                <a:cs typeface="Calibri"/>
              </a:rPr>
              <a:t> </a:t>
            </a:r>
            <a:r>
              <a:rPr sz="2400" dirty="0">
                <a:latin typeface="Calibri"/>
                <a:cs typeface="Calibri"/>
              </a:rPr>
              <a:t>Diversity</a:t>
            </a:r>
            <a:r>
              <a:rPr sz="2400" spc="-65" dirty="0">
                <a:latin typeface="Calibri"/>
                <a:cs typeface="Calibri"/>
              </a:rPr>
              <a:t> </a:t>
            </a:r>
            <a:r>
              <a:rPr sz="2400" dirty="0">
                <a:latin typeface="Calibri"/>
                <a:cs typeface="Calibri"/>
              </a:rPr>
              <a:t>Cabinet,</a:t>
            </a:r>
            <a:r>
              <a:rPr sz="2400" spc="-70" dirty="0">
                <a:latin typeface="Calibri"/>
                <a:cs typeface="Calibri"/>
              </a:rPr>
              <a:t> </a:t>
            </a:r>
            <a:r>
              <a:rPr sz="2400" dirty="0">
                <a:latin typeface="Calibri"/>
                <a:cs typeface="Calibri"/>
              </a:rPr>
              <a:t>the</a:t>
            </a:r>
            <a:r>
              <a:rPr sz="2400" spc="-70" dirty="0">
                <a:latin typeface="Calibri"/>
                <a:cs typeface="Calibri"/>
              </a:rPr>
              <a:t> </a:t>
            </a:r>
            <a:r>
              <a:rPr sz="2400" spc="-10" dirty="0">
                <a:latin typeface="Calibri"/>
                <a:cs typeface="Calibri"/>
              </a:rPr>
              <a:t>Graduate</a:t>
            </a:r>
            <a:r>
              <a:rPr sz="2400" spc="-55" dirty="0">
                <a:latin typeface="Calibri"/>
                <a:cs typeface="Calibri"/>
              </a:rPr>
              <a:t> </a:t>
            </a:r>
            <a:r>
              <a:rPr sz="2400" dirty="0">
                <a:latin typeface="Calibri"/>
                <a:cs typeface="Calibri"/>
              </a:rPr>
              <a:t>Office,</a:t>
            </a:r>
            <a:r>
              <a:rPr sz="2400" spc="-60" dirty="0">
                <a:latin typeface="Calibri"/>
                <a:cs typeface="Calibri"/>
              </a:rPr>
              <a:t> </a:t>
            </a:r>
            <a:r>
              <a:rPr sz="2400" dirty="0">
                <a:latin typeface="Calibri"/>
                <a:cs typeface="Calibri"/>
              </a:rPr>
              <a:t>the</a:t>
            </a:r>
            <a:r>
              <a:rPr sz="2400" spc="-55" dirty="0">
                <a:latin typeface="Calibri"/>
                <a:cs typeface="Calibri"/>
              </a:rPr>
              <a:t> </a:t>
            </a:r>
            <a:r>
              <a:rPr sz="2400" dirty="0">
                <a:latin typeface="Calibri"/>
                <a:cs typeface="Calibri"/>
              </a:rPr>
              <a:t>Office</a:t>
            </a:r>
            <a:r>
              <a:rPr sz="2400" spc="-60" dirty="0">
                <a:latin typeface="Calibri"/>
                <a:cs typeface="Calibri"/>
              </a:rPr>
              <a:t> </a:t>
            </a:r>
            <a:r>
              <a:rPr sz="2400" dirty="0">
                <a:latin typeface="Calibri"/>
                <a:cs typeface="Calibri"/>
              </a:rPr>
              <a:t>of</a:t>
            </a:r>
            <a:r>
              <a:rPr sz="2400" spc="-60" dirty="0">
                <a:latin typeface="Calibri"/>
                <a:cs typeface="Calibri"/>
              </a:rPr>
              <a:t> </a:t>
            </a:r>
            <a:r>
              <a:rPr sz="2400" dirty="0">
                <a:latin typeface="Calibri"/>
                <a:cs typeface="Calibri"/>
              </a:rPr>
              <a:t>the</a:t>
            </a:r>
            <a:r>
              <a:rPr sz="2400" spc="-55" dirty="0">
                <a:latin typeface="Calibri"/>
                <a:cs typeface="Calibri"/>
              </a:rPr>
              <a:t> </a:t>
            </a:r>
            <a:r>
              <a:rPr sz="2400" dirty="0">
                <a:latin typeface="Calibri"/>
                <a:cs typeface="Calibri"/>
              </a:rPr>
              <a:t>Vice</a:t>
            </a:r>
            <a:r>
              <a:rPr sz="2400" spc="-70" dirty="0">
                <a:latin typeface="Calibri"/>
                <a:cs typeface="Calibri"/>
              </a:rPr>
              <a:t> </a:t>
            </a:r>
            <a:r>
              <a:rPr sz="2400" dirty="0">
                <a:latin typeface="Calibri"/>
                <a:cs typeface="Calibri"/>
              </a:rPr>
              <a:t>Chancellor</a:t>
            </a:r>
            <a:r>
              <a:rPr sz="2400" spc="-70" dirty="0">
                <a:latin typeface="Calibri"/>
                <a:cs typeface="Calibri"/>
              </a:rPr>
              <a:t> </a:t>
            </a:r>
            <a:r>
              <a:rPr sz="2400" spc="-25" dirty="0">
                <a:latin typeface="Calibri"/>
                <a:cs typeface="Calibri"/>
              </a:rPr>
              <a:t>for </a:t>
            </a:r>
            <a:r>
              <a:rPr sz="2400" spc="-10" dirty="0">
                <a:latin typeface="Calibri"/>
                <a:cs typeface="Calibri"/>
              </a:rPr>
              <a:t>Research,</a:t>
            </a:r>
            <a:r>
              <a:rPr sz="2400" spc="-80" dirty="0">
                <a:latin typeface="Calibri"/>
                <a:cs typeface="Calibri"/>
              </a:rPr>
              <a:t> </a:t>
            </a:r>
            <a:r>
              <a:rPr sz="2400" dirty="0">
                <a:latin typeface="Calibri"/>
                <a:cs typeface="Calibri"/>
              </a:rPr>
              <a:t>and</a:t>
            </a:r>
            <a:r>
              <a:rPr sz="2400" spc="-50"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Office</a:t>
            </a:r>
            <a:r>
              <a:rPr sz="2400" spc="-50" dirty="0">
                <a:latin typeface="Calibri"/>
                <a:cs typeface="Calibri"/>
              </a:rPr>
              <a:t> </a:t>
            </a:r>
            <a:r>
              <a:rPr sz="2400" dirty="0">
                <a:latin typeface="Calibri"/>
                <a:cs typeface="Calibri"/>
              </a:rPr>
              <a:t>of</a:t>
            </a:r>
            <a:r>
              <a:rPr sz="2400" spc="-50" dirty="0">
                <a:latin typeface="Calibri"/>
                <a:cs typeface="Calibri"/>
              </a:rPr>
              <a:t> </a:t>
            </a:r>
            <a:r>
              <a:rPr sz="2400" dirty="0">
                <a:latin typeface="Calibri"/>
                <a:cs typeface="Calibri"/>
              </a:rPr>
              <a:t>Academic</a:t>
            </a:r>
            <a:r>
              <a:rPr sz="2400" spc="-75" dirty="0">
                <a:latin typeface="Calibri"/>
                <a:cs typeface="Calibri"/>
              </a:rPr>
              <a:t> </a:t>
            </a:r>
            <a:r>
              <a:rPr sz="2400" spc="-10" dirty="0">
                <a:latin typeface="Calibri"/>
                <a:cs typeface="Calibri"/>
              </a:rPr>
              <a:t>Affairs.</a:t>
            </a:r>
            <a:r>
              <a:rPr sz="2400" spc="-55" dirty="0">
                <a:latin typeface="Calibri"/>
                <a:cs typeface="Calibri"/>
              </a:rPr>
              <a:t> </a:t>
            </a:r>
            <a:r>
              <a:rPr sz="2400" dirty="0">
                <a:latin typeface="Calibri"/>
                <a:cs typeface="Calibri"/>
              </a:rPr>
              <a:t>The</a:t>
            </a:r>
            <a:r>
              <a:rPr sz="2400" spc="-35" dirty="0">
                <a:latin typeface="Calibri"/>
                <a:cs typeface="Calibri"/>
              </a:rPr>
              <a:t> </a:t>
            </a:r>
            <a:r>
              <a:rPr sz="2400" dirty="0">
                <a:latin typeface="Calibri"/>
                <a:cs typeface="Calibri"/>
              </a:rPr>
              <a:t>COVID</a:t>
            </a:r>
            <a:r>
              <a:rPr sz="2400" spc="-65" dirty="0">
                <a:latin typeface="Calibri"/>
                <a:cs typeface="Calibri"/>
              </a:rPr>
              <a:t> </a:t>
            </a:r>
            <a:r>
              <a:rPr sz="2400" dirty="0">
                <a:latin typeface="Calibri"/>
                <a:cs typeface="Calibri"/>
              </a:rPr>
              <a:t>CV</a:t>
            </a:r>
            <a:r>
              <a:rPr sz="2400" spc="-60" dirty="0">
                <a:latin typeface="Calibri"/>
                <a:cs typeface="Calibri"/>
              </a:rPr>
              <a:t> </a:t>
            </a:r>
            <a:r>
              <a:rPr sz="2400" dirty="0">
                <a:latin typeface="Calibri"/>
                <a:cs typeface="Calibri"/>
              </a:rPr>
              <a:t>project</a:t>
            </a:r>
            <a:r>
              <a:rPr sz="2400" spc="-60" dirty="0">
                <a:latin typeface="Calibri"/>
                <a:cs typeface="Calibri"/>
              </a:rPr>
              <a:t> </a:t>
            </a:r>
            <a:r>
              <a:rPr sz="2400" dirty="0">
                <a:latin typeface="Calibri"/>
                <a:cs typeface="Calibri"/>
              </a:rPr>
              <a:t>was</a:t>
            </a:r>
            <a:r>
              <a:rPr sz="2400" spc="-70" dirty="0">
                <a:latin typeface="Calibri"/>
                <a:cs typeface="Calibri"/>
              </a:rPr>
              <a:t> </a:t>
            </a:r>
            <a:r>
              <a:rPr sz="2400" dirty="0">
                <a:latin typeface="Calibri"/>
                <a:cs typeface="Calibri"/>
              </a:rPr>
              <a:t>led</a:t>
            </a:r>
            <a:r>
              <a:rPr sz="2400" spc="-50" dirty="0">
                <a:latin typeface="Calibri"/>
                <a:cs typeface="Calibri"/>
              </a:rPr>
              <a:t> </a:t>
            </a:r>
            <a:r>
              <a:rPr sz="2400" dirty="0">
                <a:latin typeface="Calibri"/>
                <a:cs typeface="Calibri"/>
              </a:rPr>
              <a:t>by</a:t>
            </a:r>
            <a:r>
              <a:rPr sz="2400" spc="-60" dirty="0">
                <a:latin typeface="Calibri"/>
                <a:cs typeface="Calibri"/>
              </a:rPr>
              <a:t> </a:t>
            </a:r>
            <a:r>
              <a:rPr sz="2400" dirty="0">
                <a:latin typeface="Calibri"/>
                <a:cs typeface="Calibri"/>
              </a:rPr>
              <a:t>Drs.</a:t>
            </a:r>
            <a:r>
              <a:rPr sz="2400" spc="-55" dirty="0">
                <a:latin typeface="Calibri"/>
                <a:cs typeface="Calibri"/>
              </a:rPr>
              <a:t> </a:t>
            </a:r>
            <a:r>
              <a:rPr sz="2400" spc="-10" dirty="0">
                <a:latin typeface="Calibri"/>
                <a:cs typeface="Calibri"/>
              </a:rPr>
              <a:t>Rachel </a:t>
            </a:r>
            <a:r>
              <a:rPr sz="2400" spc="-25" dirty="0">
                <a:latin typeface="Calibri"/>
                <a:cs typeface="Calibri"/>
              </a:rPr>
              <a:t>Wheeler,</a:t>
            </a:r>
            <a:r>
              <a:rPr sz="2400" spc="-55" dirty="0">
                <a:latin typeface="Calibri"/>
                <a:cs typeface="Calibri"/>
              </a:rPr>
              <a:t> </a:t>
            </a:r>
            <a:r>
              <a:rPr sz="2400" dirty="0">
                <a:latin typeface="Calibri"/>
                <a:cs typeface="Calibri"/>
              </a:rPr>
              <a:t>Jane</a:t>
            </a:r>
            <a:r>
              <a:rPr sz="2400" spc="-55" dirty="0">
                <a:latin typeface="Calibri"/>
                <a:cs typeface="Calibri"/>
              </a:rPr>
              <a:t> </a:t>
            </a:r>
            <a:r>
              <a:rPr sz="2400" dirty="0">
                <a:latin typeface="Calibri"/>
                <a:cs typeface="Calibri"/>
              </a:rPr>
              <a:t>Williams,</a:t>
            </a:r>
            <a:r>
              <a:rPr sz="2400" spc="-60" dirty="0">
                <a:latin typeface="Calibri"/>
                <a:cs typeface="Calibri"/>
              </a:rPr>
              <a:t> </a:t>
            </a:r>
            <a:r>
              <a:rPr sz="2400" dirty="0">
                <a:latin typeface="Calibri"/>
                <a:cs typeface="Calibri"/>
              </a:rPr>
              <a:t>Aaron</a:t>
            </a:r>
            <a:r>
              <a:rPr sz="2400" spc="-65" dirty="0">
                <a:latin typeface="Calibri"/>
                <a:cs typeface="Calibri"/>
              </a:rPr>
              <a:t> </a:t>
            </a:r>
            <a:r>
              <a:rPr sz="2400" dirty="0">
                <a:latin typeface="Calibri"/>
                <a:cs typeface="Calibri"/>
              </a:rPr>
              <a:t>Ganci</a:t>
            </a:r>
            <a:r>
              <a:rPr sz="2400" spc="-60" dirty="0">
                <a:latin typeface="Calibri"/>
                <a:cs typeface="Calibri"/>
              </a:rPr>
              <a:t> </a:t>
            </a:r>
            <a:r>
              <a:rPr sz="2400" dirty="0">
                <a:latin typeface="Calibri"/>
                <a:cs typeface="Calibri"/>
              </a:rPr>
              <a:t>and</a:t>
            </a:r>
            <a:r>
              <a:rPr sz="2400" spc="-50" dirty="0">
                <a:latin typeface="Calibri"/>
                <a:cs typeface="Calibri"/>
              </a:rPr>
              <a:t> </a:t>
            </a:r>
            <a:r>
              <a:rPr sz="2400" dirty="0">
                <a:latin typeface="Calibri"/>
                <a:cs typeface="Calibri"/>
              </a:rPr>
              <a:t>Rajeev</a:t>
            </a:r>
            <a:r>
              <a:rPr sz="2400" spc="-65" dirty="0">
                <a:latin typeface="Calibri"/>
                <a:cs typeface="Calibri"/>
              </a:rPr>
              <a:t> </a:t>
            </a:r>
            <a:r>
              <a:rPr sz="2400" spc="-10" dirty="0">
                <a:latin typeface="Calibri"/>
                <a:cs typeface="Calibri"/>
              </a:rPr>
              <a:t>Raje.</a:t>
            </a:r>
            <a:endParaRPr sz="2400" dirty="0">
              <a:latin typeface="Calibri"/>
              <a:cs typeface="Calibri"/>
            </a:endParaRPr>
          </a:p>
        </p:txBody>
      </p:sp>
      <p:sp>
        <p:nvSpPr>
          <p:cNvPr id="7" name="object 7">
            <a:extLst>
              <a:ext uri="{C183D7F6-B498-43B3-948B-1728B52AA6E4}">
                <adec:decorative xmlns:adec="http://schemas.microsoft.com/office/drawing/2017/decorative" val="1"/>
              </a:ext>
            </a:extLst>
          </p:cNvPr>
          <p:cNvSpPr txBox="1">
            <a:spLocks noGrp="1"/>
          </p:cNvSpPr>
          <p:nvPr>
            <p:ph type="ftr" sz="quarter" idx="5"/>
          </p:nvPr>
        </p:nvSpPr>
        <p:spPr>
          <a:prstGeom prst="rect">
            <a:avLst/>
          </a:prstGeom>
        </p:spPr>
        <p:txBody>
          <a:bodyPr vert="horz" wrap="square" lIns="0" tIns="22860" rIns="0" bIns="0" rtlCol="0">
            <a:spAutoFit/>
          </a:bodyPr>
          <a:lstStyle/>
          <a:p>
            <a:pPr marL="12700">
              <a:lnSpc>
                <a:spcPct val="100000"/>
              </a:lnSpc>
              <a:spcBef>
                <a:spcPts val="180"/>
              </a:spcBef>
            </a:pPr>
            <a:r>
              <a:rPr spc="-60" dirty="0"/>
              <a:t>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F5F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TotalTime>
  <Words>791</Words>
  <Application>Microsoft Office PowerPoint</Application>
  <PresentationFormat>Widescreen</PresentationFormat>
  <Paragraphs>60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Segoe UI</vt:lpstr>
      <vt:lpstr>Times New Roman</vt:lpstr>
      <vt:lpstr>Office Theme</vt:lpstr>
      <vt:lpstr>NSF TAKING ACTION: COVID-19 DIVERSITY, EQUITY &amp; INCLUSION CHALLENGE</vt:lpstr>
      <vt:lpstr>The Issue: </vt:lpstr>
      <vt:lpstr>What We Did:</vt:lpstr>
      <vt:lpstr>Why is it Important? </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Makepigul, Akanart (Contractor)</dc:creator>
  <cp:lastModifiedBy>Carleton, Myra T</cp:lastModifiedBy>
  <cp:revision>1</cp:revision>
  <dcterms:created xsi:type="dcterms:W3CDTF">2024-01-18T15:34:03Z</dcterms:created>
  <dcterms:modified xsi:type="dcterms:W3CDTF">2024-01-18T15:46:28Z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0x010100F71BB73CF7810547806FDF637E2DB71C</vt:lpwstr>
  </property>
  <property fmtid="{D5CDD505-2E9C-101B-9397-08002B2CF9AE}" pid="3" name="Created">
    <vt:filetime>2022-06-17T00:00:00Z</vt:filetime>
  </property>
  <property fmtid="{D5CDD505-2E9C-101B-9397-08002B2CF9AE}" pid="4" name="Creator">
    <vt:lpwstr>Acrobat PDFMaker 22 for PowerPoint</vt:lpwstr>
  </property>
  <property fmtid="{D5CDD505-2E9C-101B-9397-08002B2CF9AE}" pid="5" name="LastSaved">
    <vt:filetime>2024-01-18T00:00:00Z</vt:filetime>
  </property>
  <property fmtid="{D5CDD505-2E9C-101B-9397-08002B2CF9AE}" pid="6" name="Producer">
    <vt:lpwstr>Adobe PDF Library 22.1.174</vt:lpwstr>
  </property>
</Properties>
</file>