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60" r:id="rId5"/>
    <p:sldId id="262" r:id="rId6"/>
    <p:sldId id="269" r:id="rId7"/>
    <p:sldId id="271" r:id="rId8"/>
    <p:sldId id="263" r:id="rId9"/>
    <p:sldId id="266" r:id="rId10"/>
    <p:sldId id="272" r:id="rId11"/>
    <p:sldId id="297" r:id="rId12"/>
    <p:sldId id="273" r:id="rId13"/>
    <p:sldId id="274" r:id="rId14"/>
    <p:sldId id="275" r:id="rId15"/>
    <p:sldId id="276" r:id="rId16"/>
    <p:sldId id="277" r:id="rId17"/>
    <p:sldId id="278" r:id="rId18"/>
    <p:sldId id="279" r:id="rId19"/>
    <p:sldId id="280" r:id="rId20"/>
    <p:sldId id="281" r:id="rId21"/>
    <p:sldId id="282" r:id="rId22"/>
    <p:sldId id="283" r:id="rId23"/>
    <p:sldId id="285" r:id="rId24"/>
    <p:sldId id="287" r:id="rId25"/>
    <p:sldId id="284" r:id="rId26"/>
    <p:sldId id="293" r:id="rId27"/>
    <p:sldId id="295" r:id="rId28"/>
    <p:sldId id="290"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4068E7F-82ED-4086-9CD0-2A321EEDFB83}" type="datetimeFigureOut">
              <a:rPr lang="en-US" smtClean="0"/>
              <a:t>4/15/2015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5EE71A9-D58C-4215-AD7F-ADEC2242461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068E7F-82ED-4086-9CD0-2A321EEDFB83}"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068E7F-82ED-4086-9CD0-2A321EEDFB83}"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B35F8A98-6F04-4AC5-BFB7-4D849451C70F}" type="slidenum">
              <a:rPr lang="en-US"/>
              <a:pPr/>
              <a:t>‹#›</a:t>
            </a:fld>
            <a:endParaRPr lang="en-US"/>
          </a:p>
        </p:txBody>
      </p:sp>
    </p:spTree>
    <p:extLst>
      <p:ext uri="{BB962C8B-B14F-4D97-AF65-F5344CB8AC3E}">
        <p14:creationId xmlns:p14="http://schemas.microsoft.com/office/powerpoint/2010/main" val="226337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068E7F-82ED-4086-9CD0-2A321EEDFB83}"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068E7F-82ED-4086-9CD0-2A321EEDFB83}"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5EE71A9-D58C-4215-AD7F-ADEC2242461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068E7F-82ED-4086-9CD0-2A321EEDFB83}"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068E7F-82ED-4086-9CD0-2A321EEDFB83}"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068E7F-82ED-4086-9CD0-2A321EEDFB83}"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68E7F-82ED-4086-9CD0-2A321EEDFB83}"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068E7F-82ED-4086-9CD0-2A321EEDFB83}"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068E7F-82ED-4086-9CD0-2A321EEDFB83}"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E71A9-D58C-4215-AD7F-ADEC224246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068E7F-82ED-4086-9CD0-2A321EEDFB83}" type="datetimeFigureOut">
              <a:rPr lang="en-US" smtClean="0"/>
              <a:t>4/15/2015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5EE71A9-D58C-4215-AD7F-ADEC2242461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981200"/>
          </a:xfrm>
        </p:spPr>
        <p:txBody>
          <a:bodyPr>
            <a:normAutofit fontScale="90000"/>
          </a:bodyPr>
          <a:lstStyle/>
          <a:p>
            <a:pPr algn="ctr"/>
            <a:r>
              <a:rPr lang="en-US" dirty="0" smtClean="0"/>
              <a:t>Reflections on Leadership:  Looking Back to Move Forward</a:t>
            </a:r>
            <a:endParaRPr lang="en-US" dirty="0"/>
          </a:p>
        </p:txBody>
      </p:sp>
      <p:sp>
        <p:nvSpPr>
          <p:cNvPr id="3" name="Subtitle 2"/>
          <p:cNvSpPr>
            <a:spLocks noGrp="1"/>
          </p:cNvSpPr>
          <p:nvPr>
            <p:ph type="subTitle" idx="1"/>
          </p:nvPr>
        </p:nvSpPr>
        <p:spPr>
          <a:xfrm>
            <a:off x="609600" y="3276600"/>
            <a:ext cx="7848600" cy="1828800"/>
          </a:xfrm>
        </p:spPr>
        <p:txBody>
          <a:bodyPr>
            <a:noAutofit/>
          </a:bodyPr>
          <a:lstStyle/>
          <a:p>
            <a:pPr algn="ctr"/>
            <a:r>
              <a:rPr lang="en-US" sz="2800" dirty="0" smtClean="0"/>
              <a:t>Angela Barron McBride, PhD, RN, FAAN</a:t>
            </a:r>
          </a:p>
          <a:p>
            <a:pPr algn="ctr"/>
            <a:r>
              <a:rPr lang="en-US" sz="2800" dirty="0" smtClean="0"/>
              <a:t>Distinguished Professor-Dean Emerita</a:t>
            </a:r>
          </a:p>
          <a:p>
            <a:pPr algn="ctr"/>
            <a:r>
              <a:rPr lang="en-US" sz="2800" dirty="0" smtClean="0"/>
              <a:t>Indiana University School of Nursing</a:t>
            </a:r>
            <a:endParaRPr lang="en-US" sz="2800" dirty="0"/>
          </a:p>
        </p:txBody>
      </p:sp>
    </p:spTree>
    <p:extLst>
      <p:ext uri="{BB962C8B-B14F-4D97-AF65-F5344CB8AC3E}">
        <p14:creationId xmlns:p14="http://schemas.microsoft.com/office/powerpoint/2010/main" val="123653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Nurse=Leader</a:t>
            </a:r>
            <a:endParaRPr lang="en-US" dirty="0"/>
          </a:p>
        </p:txBody>
      </p:sp>
      <p:sp>
        <p:nvSpPr>
          <p:cNvPr id="10" name="Content Placeholder 9"/>
          <p:cNvSpPr>
            <a:spLocks noGrp="1"/>
          </p:cNvSpPr>
          <p:nvPr>
            <p:ph sz="half" idx="1"/>
          </p:nvPr>
        </p:nvSpPr>
        <p:spPr>
          <a:xfrm>
            <a:off x="457200" y="1371600"/>
            <a:ext cx="4038600" cy="4759325"/>
          </a:xfrm>
        </p:spPr>
        <p:txBody>
          <a:bodyPr/>
          <a:lstStyle/>
          <a:p>
            <a:pPr marL="0" indent="0">
              <a:buFont typeface="Wingdings" pitchFamily="2" charset="2"/>
              <a:buNone/>
              <a:defRPr/>
            </a:pPr>
            <a:endParaRPr lang="en-US" dirty="0"/>
          </a:p>
        </p:txBody>
      </p:sp>
      <p:sp>
        <p:nvSpPr>
          <p:cNvPr id="11" name="Content Placeholder 10"/>
          <p:cNvSpPr>
            <a:spLocks noGrp="1"/>
          </p:cNvSpPr>
          <p:nvPr>
            <p:ph sz="half" idx="2"/>
          </p:nvPr>
        </p:nvSpPr>
        <p:spPr>
          <a:xfrm>
            <a:off x="4648200" y="2209800"/>
            <a:ext cx="4038600" cy="3921125"/>
          </a:xfrm>
        </p:spPr>
        <p:txBody>
          <a:bodyPr/>
          <a:lstStyle/>
          <a:p>
            <a:pPr>
              <a:defRPr/>
            </a:pPr>
            <a:r>
              <a:rPr lang="en-US" dirty="0" smtClean="0"/>
              <a:t>Leadership as personal</a:t>
            </a:r>
          </a:p>
          <a:p>
            <a:pPr>
              <a:defRPr/>
            </a:pPr>
            <a:r>
              <a:rPr lang="en-US" dirty="0" smtClean="0"/>
              <a:t>Leadership as goal attainment</a:t>
            </a:r>
          </a:p>
          <a:p>
            <a:pPr>
              <a:defRPr/>
            </a:pPr>
            <a:r>
              <a:rPr lang="en-US" dirty="0" smtClean="0"/>
              <a:t>Leadership as transformational</a:t>
            </a:r>
            <a:endParaRPr lang="en-US" dirty="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2590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21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152400"/>
          </a:xfrm>
        </p:spPr>
        <p:txBody>
          <a:bodyPr anchor="t" anchorCtr="0">
            <a:normAutofit fontScale="90000"/>
          </a:bodyPr>
          <a:lstStyle/>
          <a:p>
            <a:pPr eaLnBrk="1" hangingPunct="1">
              <a:defRPr/>
            </a:pPr>
            <a:endParaRPr lang="en-US" sz="4000" b="1" dirty="0" smtClean="0"/>
          </a:p>
        </p:txBody>
      </p:sp>
      <p:sp>
        <p:nvSpPr>
          <p:cNvPr id="5" name="Rectangle 3"/>
          <p:cNvSpPr txBox="1">
            <a:spLocks noChangeArrowheads="1"/>
          </p:cNvSpPr>
          <p:nvPr/>
        </p:nvSpPr>
        <p:spPr>
          <a:xfrm>
            <a:off x="457200" y="1066800"/>
            <a:ext cx="8229600" cy="5791200"/>
          </a:xfrm>
          <a:prstGeom prst="rect">
            <a:avLst/>
          </a:prstGeom>
        </p:spPr>
        <p:txBody>
          <a:bodyPr/>
          <a:lstStyle/>
          <a:p>
            <a:pPr marL="342900" indent="-342900">
              <a:lnSpc>
                <a:spcPct val="90000"/>
              </a:lnSpc>
              <a:spcBef>
                <a:spcPct val="20000"/>
              </a:spcBef>
              <a:buFont typeface="Wingdings" pitchFamily="2" charset="2"/>
              <a:buChar char="§"/>
              <a:defRPr/>
            </a:pPr>
            <a:r>
              <a:rPr lang="en-US" sz="3000" kern="0" dirty="0">
                <a:latin typeface="+mn-lt"/>
              </a:rPr>
              <a:t>Leadership as </a:t>
            </a:r>
            <a:r>
              <a:rPr lang="en-US" sz="3000" b="1" kern="0" dirty="0" smtClean="0">
                <a:latin typeface="+mn-lt"/>
              </a:rPr>
              <a:t>personal:  </a:t>
            </a:r>
            <a:r>
              <a:rPr lang="en-US" sz="3000" kern="0" dirty="0" smtClean="0">
                <a:latin typeface="+mn-lt"/>
              </a:rPr>
              <a:t>self-aware, thoughtful</a:t>
            </a:r>
            <a:r>
              <a:rPr lang="en-US" sz="3000" kern="0" dirty="0">
                <a:latin typeface="+mn-lt"/>
              </a:rPr>
              <a:t>, creative, resilient, courageous, savvy, responsive, </a:t>
            </a:r>
            <a:r>
              <a:rPr lang="en-US" sz="3000" kern="0" dirty="0" smtClean="0">
                <a:latin typeface="+mn-lt"/>
              </a:rPr>
              <a:t>self-regulating</a:t>
            </a:r>
            <a:r>
              <a:rPr lang="en-US" sz="3000" kern="0" dirty="0">
                <a:latin typeface="+mn-lt"/>
              </a:rPr>
              <a:t>, emotional </a:t>
            </a:r>
            <a:r>
              <a:rPr lang="en-US" sz="3000" kern="0" dirty="0" smtClean="0">
                <a:latin typeface="+mn-lt"/>
              </a:rPr>
              <a:t>intelligence, persistent, tolerant</a:t>
            </a:r>
            <a:endParaRPr lang="en-US" sz="3000" kern="0" dirty="0">
              <a:latin typeface="+mn-lt"/>
            </a:endParaRPr>
          </a:p>
          <a:p>
            <a:pPr marL="342900" indent="-342900">
              <a:lnSpc>
                <a:spcPct val="90000"/>
              </a:lnSpc>
              <a:spcBef>
                <a:spcPct val="20000"/>
              </a:spcBef>
              <a:buFont typeface="Wingdings" pitchFamily="2" charset="2"/>
              <a:buChar char="§"/>
              <a:defRPr/>
            </a:pPr>
            <a:r>
              <a:rPr lang="en-US" sz="3000" kern="0" dirty="0">
                <a:latin typeface="+mn-lt"/>
              </a:rPr>
              <a:t>Leadership as </a:t>
            </a:r>
            <a:r>
              <a:rPr lang="en-US" sz="3000" b="1" kern="0" dirty="0">
                <a:latin typeface="+mn-lt"/>
              </a:rPr>
              <a:t>goal attainment</a:t>
            </a:r>
            <a:r>
              <a:rPr lang="en-US" sz="3000" kern="0" dirty="0">
                <a:latin typeface="+mn-lt"/>
              </a:rPr>
              <a:t>—problem analysis and definition, interpersonal and communication effectiveness, resource development (human and otherwise)</a:t>
            </a:r>
          </a:p>
          <a:p>
            <a:pPr marL="342900" indent="-342900">
              <a:lnSpc>
                <a:spcPct val="90000"/>
              </a:lnSpc>
              <a:spcBef>
                <a:spcPct val="20000"/>
              </a:spcBef>
              <a:buFont typeface="Wingdings" pitchFamily="2" charset="2"/>
              <a:buChar char="§"/>
              <a:defRPr/>
            </a:pPr>
            <a:r>
              <a:rPr lang="en-US" sz="3000" kern="0" dirty="0">
                <a:latin typeface="+mn-lt"/>
              </a:rPr>
              <a:t>Leadership as </a:t>
            </a:r>
            <a:r>
              <a:rPr lang="en-US" sz="3000" b="1" kern="0" dirty="0">
                <a:latin typeface="+mn-lt"/>
              </a:rPr>
              <a:t>transformational</a:t>
            </a:r>
            <a:r>
              <a:rPr lang="en-US" sz="3000" kern="0" dirty="0">
                <a:latin typeface="+mn-lt"/>
              </a:rPr>
              <a:t>—grasp of complexity, strategic vision, </a:t>
            </a:r>
            <a:r>
              <a:rPr lang="en-US" sz="3000" kern="0" dirty="0" smtClean="0">
                <a:latin typeface="+mn-lt"/>
              </a:rPr>
              <a:t>striving for excellence</a:t>
            </a:r>
            <a:r>
              <a:rPr lang="en-US" sz="3000" kern="0" dirty="0">
                <a:latin typeface="+mn-lt"/>
              </a:rPr>
              <a:t>, </a:t>
            </a:r>
            <a:r>
              <a:rPr lang="en-US" sz="3000" kern="0" dirty="0" smtClean="0">
                <a:latin typeface="+mn-lt"/>
              </a:rPr>
              <a:t>altering </a:t>
            </a:r>
            <a:r>
              <a:rPr lang="en-US" sz="3000" kern="0" dirty="0">
                <a:latin typeface="+mn-lt"/>
              </a:rPr>
              <a:t>organizational realities</a:t>
            </a:r>
          </a:p>
        </p:txBody>
      </p:sp>
    </p:spTree>
    <p:extLst>
      <p:ext uri="{BB962C8B-B14F-4D97-AF65-F5344CB8AC3E}">
        <p14:creationId xmlns:p14="http://schemas.microsoft.com/office/powerpoint/2010/main" val="284487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smtClean="0"/>
              <a:t>Lessons Learned</a:t>
            </a:r>
            <a:endParaRPr lang="en-US" dirty="0"/>
          </a:p>
        </p:txBody>
      </p:sp>
      <p:sp>
        <p:nvSpPr>
          <p:cNvPr id="6" name="Content Placeholder 5"/>
          <p:cNvSpPr>
            <a:spLocks noGrp="1"/>
          </p:cNvSpPr>
          <p:nvPr>
            <p:ph idx="1"/>
          </p:nvPr>
        </p:nvSpPr>
        <p:spPr>
          <a:xfrm>
            <a:off x="457200" y="990600"/>
            <a:ext cx="8229600" cy="5318760"/>
          </a:xfrm>
        </p:spPr>
        <p:txBody>
          <a:bodyPr>
            <a:normAutofit fontScale="92500"/>
          </a:bodyPr>
          <a:lstStyle/>
          <a:p>
            <a:pPr marL="137160" indent="0">
              <a:buNone/>
            </a:pPr>
            <a:r>
              <a:rPr lang="en-US" dirty="0" smtClean="0"/>
              <a:t>#1.  </a:t>
            </a:r>
            <a:r>
              <a:rPr lang="en-US" b="1" dirty="0" smtClean="0"/>
              <a:t>Leadership=full career development</a:t>
            </a:r>
          </a:p>
          <a:p>
            <a:pPr>
              <a:buFont typeface="Wingdings" pitchFamily="2" charset="2"/>
              <a:buChar char="v"/>
            </a:pPr>
            <a:r>
              <a:rPr lang="en-US" b="1" dirty="0" smtClean="0"/>
              <a:t>Preparation</a:t>
            </a:r>
            <a:r>
              <a:rPr lang="en-US" dirty="0" smtClean="0"/>
              <a:t>—formal education and socialization experiences</a:t>
            </a:r>
          </a:p>
          <a:p>
            <a:pPr>
              <a:buFont typeface="Wingdings" pitchFamily="2" charset="2"/>
              <a:buChar char="v"/>
            </a:pPr>
            <a:r>
              <a:rPr lang="en-US" b="1" dirty="0" smtClean="0"/>
              <a:t>Independent contributions</a:t>
            </a:r>
            <a:r>
              <a:rPr lang="en-US" dirty="0" smtClean="0"/>
              <a:t>—working independently and interdependently to achieve professional expectations/outcomes</a:t>
            </a:r>
          </a:p>
          <a:p>
            <a:pPr>
              <a:buFont typeface="Wingdings" pitchFamily="2" charset="2"/>
              <a:buChar char="v"/>
            </a:pPr>
            <a:r>
              <a:rPr lang="en-US" b="1" dirty="0" smtClean="0"/>
              <a:t>Development of home setting</a:t>
            </a:r>
            <a:r>
              <a:rPr lang="en-US" dirty="0" smtClean="0"/>
              <a:t>—building infrastructure, resources (human and financial), and image</a:t>
            </a:r>
          </a:p>
          <a:p>
            <a:pPr>
              <a:buFont typeface="Wingdings" pitchFamily="2" charset="2"/>
              <a:buChar char="v"/>
            </a:pPr>
            <a:r>
              <a:rPr lang="en-US" b="1" dirty="0" smtClean="0"/>
              <a:t>Development of field</a:t>
            </a:r>
            <a:r>
              <a:rPr lang="en-US" dirty="0" smtClean="0"/>
              <a:t>—advancing profession to achieve public good</a:t>
            </a:r>
          </a:p>
          <a:p>
            <a:pPr>
              <a:buFont typeface="Wingdings" pitchFamily="2" charset="2"/>
              <a:buChar char="v"/>
            </a:pPr>
            <a:r>
              <a:rPr lang="en-US" b="1" dirty="0" smtClean="0"/>
              <a:t>Gadfly period</a:t>
            </a:r>
            <a:r>
              <a:rPr lang="en-US" dirty="0" smtClean="0"/>
              <a:t>—free to be creatively provocative</a:t>
            </a:r>
            <a:endParaRPr lang="en-US" dirty="0"/>
          </a:p>
        </p:txBody>
      </p:sp>
    </p:spTree>
    <p:extLst>
      <p:ext uri="{BB962C8B-B14F-4D97-AF65-F5344CB8AC3E}">
        <p14:creationId xmlns:p14="http://schemas.microsoft.com/office/powerpoint/2010/main" val="434822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334962"/>
          </a:xfrm>
        </p:spPr>
        <p:txBody>
          <a:bodyPr>
            <a:normAutofit fontScale="90000"/>
          </a:bodyPr>
          <a:lstStyle/>
          <a:p>
            <a:endParaRPr lang="en-US" dirty="0"/>
          </a:p>
        </p:txBody>
      </p:sp>
      <p:sp>
        <p:nvSpPr>
          <p:cNvPr id="6" name="Content Placeholder 5"/>
          <p:cNvSpPr>
            <a:spLocks noGrp="1"/>
          </p:cNvSpPr>
          <p:nvPr>
            <p:ph idx="1"/>
          </p:nvPr>
        </p:nvSpPr>
        <p:spPr>
          <a:xfrm>
            <a:off x="457200" y="838200"/>
            <a:ext cx="8229600" cy="5471160"/>
          </a:xfrm>
        </p:spPr>
        <p:txBody>
          <a:bodyPr>
            <a:normAutofit fontScale="92500"/>
          </a:bodyPr>
          <a:lstStyle/>
          <a:p>
            <a:pPr marL="137160" indent="0">
              <a:buNone/>
            </a:pPr>
            <a:r>
              <a:rPr lang="en-US" dirty="0" smtClean="0"/>
              <a:t>#2.   </a:t>
            </a:r>
            <a:r>
              <a:rPr lang="en-US" b="1" dirty="0" smtClean="0"/>
              <a:t>Mentors are important at each career stage (and you need to be one at each stage)</a:t>
            </a:r>
          </a:p>
          <a:p>
            <a:pPr>
              <a:buFont typeface="Wingdings" pitchFamily="2" charset="2"/>
              <a:buChar char="v"/>
            </a:pPr>
            <a:r>
              <a:rPr lang="en-US" dirty="0" smtClean="0"/>
              <a:t>Preparation—model values; help set career goals</a:t>
            </a:r>
          </a:p>
          <a:p>
            <a:pPr>
              <a:buFont typeface="Wingdings" pitchFamily="2" charset="2"/>
              <a:buChar char="v"/>
            </a:pPr>
            <a:r>
              <a:rPr lang="en-US" dirty="0" smtClean="0"/>
              <a:t>Independent contributions –help navigate inner workings of institution/profession; keep focus on benchmarks of success</a:t>
            </a:r>
          </a:p>
          <a:p>
            <a:pPr>
              <a:buFont typeface="Wingdings" pitchFamily="2" charset="2"/>
              <a:buChar char="v"/>
            </a:pPr>
            <a:r>
              <a:rPr lang="en-US" dirty="0" smtClean="0"/>
              <a:t>Development of home setting—develop mentoring abilities; teach how to delegate</a:t>
            </a:r>
          </a:p>
          <a:p>
            <a:pPr>
              <a:buFont typeface="Wingdings" pitchFamily="2" charset="2"/>
              <a:buChar char="v"/>
            </a:pPr>
            <a:r>
              <a:rPr lang="en-US" dirty="0" smtClean="0"/>
              <a:t>Development of field—discuss strategies and future scenarios; prepare for board work</a:t>
            </a:r>
          </a:p>
          <a:p>
            <a:pPr>
              <a:buFont typeface="Wingdings" pitchFamily="2" charset="2"/>
              <a:buChar char="v"/>
            </a:pPr>
            <a:r>
              <a:rPr lang="en-US" dirty="0" smtClean="0"/>
              <a:t>Gadfly period—envision post-institutional-retirement opportunities</a:t>
            </a:r>
          </a:p>
          <a:p>
            <a:pPr>
              <a:buFont typeface="Wingdings" pitchFamily="2" charset="2"/>
              <a:buChar char="v"/>
            </a:pPr>
            <a:endParaRPr lang="en-US" dirty="0" smtClean="0"/>
          </a:p>
          <a:p>
            <a:pPr>
              <a:buFont typeface="Wingdings" pitchFamily="2" charset="2"/>
              <a:buChar char="v"/>
            </a:pPr>
            <a:endParaRPr lang="en-US" dirty="0"/>
          </a:p>
        </p:txBody>
      </p:sp>
    </p:spTree>
    <p:extLst>
      <p:ext uri="{BB962C8B-B14F-4D97-AF65-F5344CB8AC3E}">
        <p14:creationId xmlns:p14="http://schemas.microsoft.com/office/powerpoint/2010/main" val="999031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66360"/>
          </a:xfrm>
        </p:spPr>
        <p:txBody>
          <a:bodyPr/>
          <a:lstStyle/>
          <a:p>
            <a:pPr marL="137160" indent="0">
              <a:buNone/>
            </a:pPr>
            <a:r>
              <a:rPr lang="en-US" dirty="0" smtClean="0"/>
              <a:t>#3.  </a:t>
            </a:r>
            <a:r>
              <a:rPr lang="en-US" b="1" dirty="0" smtClean="0"/>
              <a:t>Take responsibility for sustaining career optimism</a:t>
            </a:r>
          </a:p>
          <a:p>
            <a:pPr>
              <a:buFont typeface="Wingdings" pitchFamily="2" charset="2"/>
              <a:buChar char="v"/>
            </a:pPr>
            <a:r>
              <a:rPr lang="en-US" dirty="0" smtClean="0"/>
              <a:t>Take care of yourself—exercise, diet, sleep, etc.</a:t>
            </a:r>
          </a:p>
          <a:p>
            <a:pPr>
              <a:buFont typeface="Wingdings" pitchFamily="2" charset="2"/>
              <a:buChar char="v"/>
            </a:pPr>
            <a:r>
              <a:rPr lang="en-US" dirty="0" smtClean="0"/>
              <a:t>The 4 Cs of hardiness—</a:t>
            </a:r>
            <a:r>
              <a:rPr lang="en-US" b="1" dirty="0" smtClean="0"/>
              <a:t>committed</a:t>
            </a:r>
            <a:r>
              <a:rPr lang="en-US" dirty="0" smtClean="0"/>
              <a:t> to what you do; believing you can </a:t>
            </a:r>
            <a:r>
              <a:rPr lang="en-US" b="1" dirty="0" smtClean="0"/>
              <a:t>control</a:t>
            </a:r>
            <a:r>
              <a:rPr lang="en-US" dirty="0" smtClean="0"/>
              <a:t> some things; regarding </a:t>
            </a:r>
            <a:r>
              <a:rPr lang="en-US" b="1" dirty="0" smtClean="0"/>
              <a:t>change</a:t>
            </a:r>
            <a:r>
              <a:rPr lang="en-US" dirty="0" smtClean="0"/>
              <a:t> as offering opportunities; staying connected to </a:t>
            </a:r>
            <a:r>
              <a:rPr lang="en-US" b="1" dirty="0" smtClean="0"/>
              <a:t>community</a:t>
            </a:r>
          </a:p>
          <a:p>
            <a:pPr>
              <a:buFont typeface="Wingdings" pitchFamily="2" charset="2"/>
              <a:buChar char="v"/>
            </a:pPr>
            <a:r>
              <a:rPr lang="en-US" dirty="0" smtClean="0"/>
              <a:t>Be careful about how you think about matters—overgeneralizing, ruminating, confronting irrational beliefs/expectations</a:t>
            </a:r>
          </a:p>
          <a:p>
            <a:pPr>
              <a:buFont typeface="Wingdings" pitchFamily="2" charset="2"/>
              <a:buChar char="v"/>
            </a:pPr>
            <a:r>
              <a:rPr lang="en-US" dirty="0" smtClean="0"/>
              <a:t>Manage anger</a:t>
            </a:r>
          </a:p>
          <a:p>
            <a:pPr>
              <a:buFont typeface="Wingdings" pitchFamily="2" charset="2"/>
              <a:buChar char="v"/>
            </a:pPr>
            <a:endParaRPr lang="en-US" dirty="0"/>
          </a:p>
        </p:txBody>
      </p:sp>
    </p:spTree>
    <p:extLst>
      <p:ext uri="{BB962C8B-B14F-4D97-AF65-F5344CB8AC3E}">
        <p14:creationId xmlns:p14="http://schemas.microsoft.com/office/powerpoint/2010/main" val="906015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37160" indent="0">
              <a:buNone/>
            </a:pPr>
            <a:r>
              <a:rPr lang="en-US" dirty="0" smtClean="0"/>
              <a:t>#4.  </a:t>
            </a:r>
            <a:r>
              <a:rPr lang="en-US" b="1" dirty="0" smtClean="0"/>
              <a:t>Know your strengths and limitations</a:t>
            </a:r>
          </a:p>
          <a:p>
            <a:pPr>
              <a:buFont typeface="Wingdings" pitchFamily="2" charset="2"/>
              <a:buChar char="v"/>
            </a:pPr>
            <a:r>
              <a:rPr lang="en-US" dirty="0" smtClean="0"/>
              <a:t>Build on and extend strengths</a:t>
            </a:r>
          </a:p>
          <a:p>
            <a:pPr>
              <a:buFont typeface="Wingdings" pitchFamily="2" charset="2"/>
              <a:buChar char="v"/>
            </a:pPr>
            <a:r>
              <a:rPr lang="en-US" dirty="0" smtClean="0"/>
              <a:t>Make friends with and/or hire those who like to do what you are not good at</a:t>
            </a:r>
          </a:p>
          <a:p>
            <a:pPr>
              <a:buFont typeface="Wingdings" pitchFamily="2" charset="2"/>
              <a:buChar char="v"/>
            </a:pPr>
            <a:r>
              <a:rPr lang="en-US" dirty="0" smtClean="0"/>
              <a:t>Leadership isn’t doing everything yourself; it is making sure that important matters get addressed</a:t>
            </a:r>
            <a:endParaRPr lang="en-US" dirty="0"/>
          </a:p>
        </p:txBody>
      </p:sp>
    </p:spTree>
    <p:extLst>
      <p:ext uri="{BB962C8B-B14F-4D97-AF65-F5344CB8AC3E}">
        <p14:creationId xmlns:p14="http://schemas.microsoft.com/office/powerpoint/2010/main" val="771844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37160" indent="0">
              <a:buNone/>
            </a:pPr>
            <a:r>
              <a:rPr lang="en-US" dirty="0" smtClean="0"/>
              <a:t>#5.   </a:t>
            </a:r>
            <a:r>
              <a:rPr lang="en-US" b="1" dirty="0" smtClean="0"/>
              <a:t>Leading the “full” life means that you are always doing triage</a:t>
            </a:r>
          </a:p>
          <a:p>
            <a:pPr>
              <a:buFont typeface="Wingdings" pitchFamily="2" charset="2"/>
              <a:buChar char="v"/>
            </a:pPr>
            <a:r>
              <a:rPr lang="en-US" dirty="0" smtClean="0"/>
              <a:t>Prioritize</a:t>
            </a:r>
          </a:p>
          <a:p>
            <a:pPr>
              <a:buFont typeface="Wingdings" pitchFamily="2" charset="2"/>
              <a:buChar char="v"/>
            </a:pPr>
            <a:r>
              <a:rPr lang="en-US" dirty="0" smtClean="0"/>
              <a:t>Think in terms of what is critical and important à la Covey</a:t>
            </a:r>
          </a:p>
          <a:p>
            <a:pPr>
              <a:buFont typeface="Wingdings" pitchFamily="2" charset="2"/>
              <a:buChar char="v"/>
            </a:pPr>
            <a:r>
              <a:rPr lang="en-US" dirty="0" smtClean="0"/>
              <a:t>Say “no” softly and “yes” loudly</a:t>
            </a:r>
          </a:p>
          <a:p>
            <a:pPr>
              <a:buFont typeface="Wingdings" pitchFamily="2" charset="2"/>
              <a:buChar char="v"/>
            </a:pPr>
            <a:r>
              <a:rPr lang="en-US" dirty="0" smtClean="0"/>
              <a:t>When saying no, be sure to pass on opportunities to others </a:t>
            </a:r>
            <a:endParaRPr lang="en-US" dirty="0"/>
          </a:p>
        </p:txBody>
      </p:sp>
    </p:spTree>
    <p:extLst>
      <p:ext uri="{BB962C8B-B14F-4D97-AF65-F5344CB8AC3E}">
        <p14:creationId xmlns:p14="http://schemas.microsoft.com/office/powerpoint/2010/main" val="202382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4937760"/>
          </a:xfrm>
        </p:spPr>
        <p:txBody>
          <a:bodyPr/>
          <a:lstStyle/>
          <a:p>
            <a:pPr marL="137160" indent="0">
              <a:buNone/>
            </a:pPr>
            <a:r>
              <a:rPr lang="en-US" dirty="0" smtClean="0"/>
              <a:t>#6.  </a:t>
            </a:r>
            <a:r>
              <a:rPr lang="en-US" b="1" dirty="0" smtClean="0"/>
              <a:t>Feedback is important to success</a:t>
            </a:r>
          </a:p>
          <a:p>
            <a:pPr>
              <a:buFont typeface="Wingdings" pitchFamily="2" charset="2"/>
              <a:buChar char="v"/>
            </a:pPr>
            <a:r>
              <a:rPr lang="en-US" dirty="0" smtClean="0"/>
              <a:t>You may never learn to like it</a:t>
            </a:r>
          </a:p>
          <a:p>
            <a:pPr>
              <a:buFont typeface="Wingdings" pitchFamily="2" charset="2"/>
              <a:buChar char="v"/>
            </a:pPr>
            <a:r>
              <a:rPr lang="en-US" dirty="0" smtClean="0"/>
              <a:t>Projects always get better with feedback</a:t>
            </a:r>
          </a:p>
          <a:p>
            <a:pPr>
              <a:buFont typeface="Wingdings" pitchFamily="2" charset="2"/>
              <a:buChar char="v"/>
            </a:pPr>
            <a:r>
              <a:rPr lang="en-US" dirty="0" smtClean="0"/>
              <a:t>Accept feedback graciously, but remember that you are the ultimate judge of how to use it</a:t>
            </a:r>
          </a:p>
          <a:p>
            <a:pPr>
              <a:buFont typeface="Wingdings" pitchFamily="2" charset="2"/>
              <a:buChar char="v"/>
            </a:pPr>
            <a:r>
              <a:rPr lang="en-US" dirty="0" smtClean="0"/>
              <a:t>Give feedback in an ego-enhancing way—clear, specific, considerate, emphasizing learning not smartness</a:t>
            </a:r>
          </a:p>
          <a:p>
            <a:pPr>
              <a:buFont typeface="Wingdings" pitchFamily="2" charset="2"/>
              <a:buChar char="v"/>
            </a:pPr>
            <a:r>
              <a:rPr lang="en-US" dirty="0" smtClean="0"/>
              <a:t>Feedback must include positive reinforcement</a:t>
            </a:r>
            <a:endParaRPr lang="en-US" dirty="0"/>
          </a:p>
        </p:txBody>
      </p:sp>
    </p:spTree>
    <p:extLst>
      <p:ext uri="{BB962C8B-B14F-4D97-AF65-F5344CB8AC3E}">
        <p14:creationId xmlns:p14="http://schemas.microsoft.com/office/powerpoint/2010/main" val="4150229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itchFamily="2" charset="2"/>
              <a:buChar char="v"/>
            </a:pPr>
            <a:endParaRPr lang="en-US" dirty="0"/>
          </a:p>
        </p:txBody>
      </p:sp>
      <p:sp>
        <p:nvSpPr>
          <p:cNvPr id="3" name="Content Placeholder 2"/>
          <p:cNvSpPr>
            <a:spLocks noGrp="1"/>
          </p:cNvSpPr>
          <p:nvPr>
            <p:ph idx="1"/>
          </p:nvPr>
        </p:nvSpPr>
        <p:spPr/>
        <p:txBody>
          <a:bodyPr/>
          <a:lstStyle/>
          <a:p>
            <a:pPr marL="137160" indent="0">
              <a:buNone/>
            </a:pPr>
            <a:r>
              <a:rPr lang="en-US" dirty="0" smtClean="0"/>
              <a:t>#7.  </a:t>
            </a:r>
            <a:r>
              <a:rPr lang="en-US" b="1" dirty="0" smtClean="0"/>
              <a:t>Be values driven</a:t>
            </a:r>
          </a:p>
          <a:p>
            <a:pPr>
              <a:buFont typeface="Wingdings" pitchFamily="2" charset="2"/>
              <a:buChar char="v"/>
            </a:pPr>
            <a:r>
              <a:rPr lang="en-US" dirty="0" smtClean="0"/>
              <a:t>Leaders need to stay on message for others to hear the message</a:t>
            </a:r>
          </a:p>
          <a:p>
            <a:pPr>
              <a:buFont typeface="Wingdings" pitchFamily="2" charset="2"/>
              <a:buChar char="v"/>
            </a:pPr>
            <a:r>
              <a:rPr lang="en-US" dirty="0" smtClean="0"/>
              <a:t>The more you connect actions to values, the more you help others see the big picture</a:t>
            </a:r>
          </a:p>
          <a:p>
            <a:pPr>
              <a:buFont typeface="Wingdings" pitchFamily="2" charset="2"/>
              <a:buChar char="v"/>
            </a:pPr>
            <a:r>
              <a:rPr lang="en-US" dirty="0" smtClean="0"/>
              <a:t>The more you connect actions to values, the more you do not get waylaid by distractions</a:t>
            </a:r>
          </a:p>
          <a:p>
            <a:pPr>
              <a:buFont typeface="Wingdings" pitchFamily="2" charset="2"/>
              <a:buChar char="v"/>
            </a:pPr>
            <a:endParaRPr lang="en-US" dirty="0" smtClean="0"/>
          </a:p>
          <a:p>
            <a:pPr>
              <a:buFont typeface="Wingdings" pitchFamily="2" charset="2"/>
              <a:buChar char="v"/>
            </a:pPr>
            <a:endParaRPr lang="en-US" dirty="0"/>
          </a:p>
        </p:txBody>
      </p:sp>
    </p:spTree>
    <p:extLst>
      <p:ext uri="{BB962C8B-B14F-4D97-AF65-F5344CB8AC3E}">
        <p14:creationId xmlns:p14="http://schemas.microsoft.com/office/powerpoint/2010/main" val="423936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37160" indent="0">
              <a:buNone/>
            </a:pPr>
            <a:r>
              <a:rPr lang="en-US" dirty="0" smtClean="0"/>
              <a:t>#8.  </a:t>
            </a:r>
            <a:r>
              <a:rPr lang="en-US" b="1" dirty="0" smtClean="0"/>
              <a:t>There is a difference between knowing what to do and getting things done</a:t>
            </a:r>
          </a:p>
          <a:p>
            <a:pPr>
              <a:buFont typeface="Wingdings" pitchFamily="2" charset="2"/>
              <a:buChar char="v"/>
            </a:pPr>
            <a:r>
              <a:rPr lang="en-US" dirty="0" smtClean="0"/>
              <a:t>Getting things done requires you to know where people are coming from </a:t>
            </a:r>
          </a:p>
          <a:p>
            <a:pPr>
              <a:buFont typeface="Wingdings" pitchFamily="2" charset="2"/>
              <a:buChar char="v"/>
            </a:pPr>
            <a:r>
              <a:rPr lang="en-US" dirty="0" smtClean="0"/>
              <a:t>Getting things done means you cannot just tell people what to do, but have to help them understand why next steps are necessary (sense-making is a major leadership role) and help them proceed forward</a:t>
            </a:r>
          </a:p>
          <a:p>
            <a:pPr>
              <a:buFont typeface="Wingdings" pitchFamily="2" charset="2"/>
              <a:buChar char="v"/>
            </a:pPr>
            <a:endParaRPr lang="en-US" dirty="0"/>
          </a:p>
        </p:txBody>
      </p:sp>
    </p:spTree>
    <p:extLst>
      <p:ext uri="{BB962C8B-B14F-4D97-AF65-F5344CB8AC3E}">
        <p14:creationId xmlns:p14="http://schemas.microsoft.com/office/powerpoint/2010/main" val="188628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Presentation</a:t>
            </a:r>
            <a:endParaRPr lang="en-US" dirty="0"/>
          </a:p>
        </p:txBody>
      </p:sp>
      <p:sp>
        <p:nvSpPr>
          <p:cNvPr id="3" name="Content Placeholder 2"/>
          <p:cNvSpPr>
            <a:spLocks noGrp="1"/>
          </p:cNvSpPr>
          <p:nvPr>
            <p:ph idx="1"/>
          </p:nvPr>
        </p:nvSpPr>
        <p:spPr/>
        <p:txBody>
          <a:bodyPr/>
          <a:lstStyle/>
          <a:p>
            <a:r>
              <a:rPr lang="en-US" dirty="0" smtClean="0"/>
              <a:t>Looking back:  The dreams of childhood vs. current realities</a:t>
            </a:r>
          </a:p>
          <a:p>
            <a:r>
              <a:rPr lang="en-US" dirty="0" smtClean="0"/>
              <a:t>A word about my background</a:t>
            </a:r>
          </a:p>
          <a:p>
            <a:r>
              <a:rPr lang="en-US" dirty="0" smtClean="0"/>
              <a:t>Becoming a leader</a:t>
            </a:r>
          </a:p>
          <a:p>
            <a:r>
              <a:rPr lang="en-US" dirty="0" smtClean="0"/>
              <a:t>Lessons learned along the way</a:t>
            </a:r>
          </a:p>
          <a:p>
            <a:r>
              <a:rPr lang="en-US" dirty="0" smtClean="0"/>
              <a:t>Moving forward</a:t>
            </a:r>
            <a:endParaRPr lang="en-US" dirty="0"/>
          </a:p>
        </p:txBody>
      </p:sp>
    </p:spTree>
    <p:extLst>
      <p:ext uri="{BB962C8B-B14F-4D97-AF65-F5344CB8AC3E}">
        <p14:creationId xmlns:p14="http://schemas.microsoft.com/office/powerpoint/2010/main" val="126301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37160" indent="0">
              <a:buNone/>
            </a:pPr>
            <a:r>
              <a:rPr lang="en-US" dirty="0" smtClean="0"/>
              <a:t>#9.  </a:t>
            </a:r>
            <a:r>
              <a:rPr lang="en-US" b="1" dirty="0" smtClean="0"/>
              <a:t>Policy making and anything else that is important doesn’t belong to any one discipline or field, so be interdisciplinary</a:t>
            </a:r>
          </a:p>
          <a:p>
            <a:pPr>
              <a:buFont typeface="Wingdings" pitchFamily="2" charset="2"/>
              <a:buChar char="v"/>
            </a:pPr>
            <a:r>
              <a:rPr lang="en-US" dirty="0" smtClean="0"/>
              <a:t>Leaders are boundary spanners</a:t>
            </a:r>
          </a:p>
          <a:p>
            <a:pPr>
              <a:buFont typeface="Wingdings" pitchFamily="2" charset="2"/>
              <a:buChar char="v"/>
            </a:pPr>
            <a:r>
              <a:rPr lang="en-US" dirty="0" smtClean="0"/>
              <a:t>Participate in interdisciplinary forums; join interdisciplinary groups; publish in interdisciplinary journals</a:t>
            </a:r>
          </a:p>
          <a:p>
            <a:pPr>
              <a:buFont typeface="Wingdings" pitchFamily="2" charset="2"/>
              <a:buChar char="v"/>
            </a:pPr>
            <a:r>
              <a:rPr lang="en-US" dirty="0" smtClean="0"/>
              <a:t>Need to read broadly and work with others who conceptualize the world differently to have a good sense of future trends</a:t>
            </a:r>
            <a:endParaRPr lang="en-US" dirty="0"/>
          </a:p>
        </p:txBody>
      </p:sp>
    </p:spTree>
    <p:extLst>
      <p:ext uri="{BB962C8B-B14F-4D97-AF65-F5344CB8AC3E}">
        <p14:creationId xmlns:p14="http://schemas.microsoft.com/office/powerpoint/2010/main" val="2772129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37160" indent="0">
              <a:buNone/>
            </a:pPr>
            <a:r>
              <a:rPr lang="en-US" dirty="0" smtClean="0"/>
              <a:t>#10.  </a:t>
            </a:r>
            <a:r>
              <a:rPr lang="en-US" b="1" dirty="0" smtClean="0"/>
              <a:t>Practice gratitude and appreciation</a:t>
            </a:r>
          </a:p>
          <a:p>
            <a:pPr>
              <a:buFont typeface="Wingdings" pitchFamily="2" charset="2"/>
              <a:buChar char="v"/>
            </a:pPr>
            <a:r>
              <a:rPr lang="en-US" dirty="0" smtClean="0"/>
              <a:t>It helps you stay optimistic</a:t>
            </a:r>
          </a:p>
          <a:p>
            <a:pPr>
              <a:buFont typeface="Wingdings" pitchFamily="2" charset="2"/>
              <a:buChar char="v"/>
            </a:pPr>
            <a:r>
              <a:rPr lang="en-US" dirty="0" smtClean="0"/>
              <a:t>Threads of connection (otherwise known as networking)—thank you notes, letters of recommendation, favors done and received—enable you to operate beyond your own limitations</a:t>
            </a:r>
          </a:p>
          <a:p>
            <a:pPr>
              <a:buFont typeface="Wingdings" pitchFamily="2" charset="2"/>
              <a:buChar char="v"/>
            </a:pPr>
            <a:r>
              <a:rPr lang="en-US" dirty="0" smtClean="0"/>
              <a:t>Leadership isn’t just winning honors yourself, but helping others to do so</a:t>
            </a:r>
            <a:endParaRPr lang="en-US" dirty="0"/>
          </a:p>
        </p:txBody>
      </p:sp>
    </p:spTree>
    <p:extLst>
      <p:ext uri="{BB962C8B-B14F-4D97-AF65-F5344CB8AC3E}">
        <p14:creationId xmlns:p14="http://schemas.microsoft.com/office/powerpoint/2010/main" val="1254694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334000" y="838200"/>
            <a:ext cx="2209800" cy="461665"/>
          </a:xfrm>
          <a:prstGeom prst="rect">
            <a:avLst/>
          </a:prstGeom>
          <a:noFill/>
        </p:spPr>
        <p:txBody>
          <a:bodyPr wrap="square" rtlCol="0">
            <a:spAutoFit/>
          </a:bodyPr>
          <a:lstStyle/>
          <a:p>
            <a:pPr algn="ctr"/>
            <a:r>
              <a:rPr lang="en-US" sz="2400" b="1" smtClean="0">
                <a:solidFill>
                  <a:srgbClr val="FF0000"/>
                </a:solidFill>
              </a:rPr>
              <a:t>FAMILY</a:t>
            </a:r>
            <a:endParaRPr lang="en-US" sz="2400" b="1" dirty="0"/>
          </a:p>
        </p:txBody>
      </p:sp>
    </p:spTree>
    <p:extLst>
      <p:ext uri="{BB962C8B-B14F-4D97-AF65-F5344CB8AC3E}">
        <p14:creationId xmlns:p14="http://schemas.microsoft.com/office/powerpoint/2010/main" val="922210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248400" y="1066800"/>
            <a:ext cx="2514600" cy="461665"/>
          </a:xfrm>
          <a:prstGeom prst="rect">
            <a:avLst/>
          </a:prstGeom>
          <a:noFill/>
        </p:spPr>
        <p:txBody>
          <a:bodyPr wrap="square" rtlCol="0">
            <a:spAutoFit/>
          </a:bodyPr>
          <a:lstStyle/>
          <a:p>
            <a:pPr algn="ctr"/>
            <a:r>
              <a:rPr lang="en-US" sz="2400" b="1" dirty="0" smtClean="0">
                <a:solidFill>
                  <a:srgbClr val="FF0000"/>
                </a:solidFill>
              </a:rPr>
              <a:t>FRIENDS</a:t>
            </a:r>
            <a:endParaRPr lang="en-US" sz="2400" b="1" dirty="0">
              <a:solidFill>
                <a:srgbClr val="FF0000"/>
              </a:solidFill>
            </a:endParaRPr>
          </a:p>
        </p:txBody>
      </p:sp>
    </p:spTree>
    <p:extLst>
      <p:ext uri="{BB962C8B-B14F-4D97-AF65-F5344CB8AC3E}">
        <p14:creationId xmlns:p14="http://schemas.microsoft.com/office/powerpoint/2010/main" val="2228086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a:t>
            </a:r>
            <a:endParaRPr lang="en-US" dirty="0"/>
          </a:p>
        </p:txBody>
      </p:sp>
      <p:sp>
        <p:nvSpPr>
          <p:cNvPr id="5" name="Text Placeholder 4"/>
          <p:cNvSpPr>
            <a:spLocks noGrp="1"/>
          </p:cNvSpPr>
          <p:nvPr>
            <p:ph type="body" idx="1"/>
          </p:nvPr>
        </p:nvSpPr>
        <p:spPr/>
        <p:txBody>
          <a:bodyPr/>
          <a:lstStyle/>
          <a:p>
            <a:pPr algn="ctr"/>
            <a:r>
              <a:rPr lang="en-US" dirty="0" err="1" smtClean="0"/>
              <a:t>Rhetaugh</a:t>
            </a:r>
            <a:r>
              <a:rPr lang="en-US" dirty="0" smtClean="0"/>
              <a:t> Dumas</a:t>
            </a:r>
            <a:endParaRPr lang="en-US" dirty="0"/>
          </a:p>
        </p:txBody>
      </p:sp>
      <p:sp>
        <p:nvSpPr>
          <p:cNvPr id="6" name="Text Placeholder 5"/>
          <p:cNvSpPr>
            <a:spLocks noGrp="1"/>
          </p:cNvSpPr>
          <p:nvPr>
            <p:ph type="body" sz="half" idx="3"/>
          </p:nvPr>
        </p:nvSpPr>
        <p:spPr/>
        <p:txBody>
          <a:bodyPr/>
          <a:lstStyle/>
          <a:p>
            <a:pPr algn="ctr"/>
            <a:r>
              <a:rPr lang="en-US" dirty="0" smtClean="0"/>
              <a:t>Doris Merritt</a:t>
            </a:r>
            <a:endParaRPr lang="en-US"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1114579" y="2362200"/>
            <a:ext cx="272543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102558" y="2362200"/>
            <a:ext cx="3126709"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833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705601" y="838200"/>
            <a:ext cx="2299854" cy="461665"/>
          </a:xfrm>
          <a:prstGeom prst="rect">
            <a:avLst/>
          </a:prstGeom>
          <a:noFill/>
        </p:spPr>
        <p:txBody>
          <a:bodyPr wrap="square" rtlCol="0">
            <a:spAutoFit/>
          </a:bodyPr>
          <a:lstStyle/>
          <a:p>
            <a:pPr algn="r"/>
            <a:r>
              <a:rPr lang="en-US" sz="2400" dirty="0" smtClean="0">
                <a:solidFill>
                  <a:srgbClr val="FF0000"/>
                </a:solidFill>
              </a:rPr>
              <a:t>COLLEAGUES</a:t>
            </a:r>
            <a:endParaRPr lang="en-US" sz="2400" dirty="0">
              <a:solidFill>
                <a:srgbClr val="FF0000"/>
              </a:solidFill>
            </a:endParaRPr>
          </a:p>
        </p:txBody>
      </p:sp>
    </p:spTree>
    <p:extLst>
      <p:ext uri="{BB962C8B-B14F-4D97-AF65-F5344CB8AC3E}">
        <p14:creationId xmlns:p14="http://schemas.microsoft.com/office/powerpoint/2010/main" val="365733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n-nurs-giggle\amcbride$\My Pictures\IUSON\DNS to PhD group 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150" y="-911225"/>
            <a:ext cx="13069888" cy="868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07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Moving Forward:  Nurse Leadership and the IOM</a:t>
            </a:r>
            <a:endParaRPr lang="en-US" dirty="0"/>
          </a:p>
        </p:txBody>
      </p:sp>
      <p:sp>
        <p:nvSpPr>
          <p:cNvPr id="24580" name="Content Placeholder 2"/>
          <p:cNvSpPr>
            <a:spLocks noGrp="1"/>
          </p:cNvSpPr>
          <p:nvPr>
            <p:ph idx="1"/>
          </p:nvPr>
        </p:nvSpPr>
        <p:spPr/>
        <p:txBody>
          <a:bodyPr/>
          <a:lstStyle/>
          <a:p>
            <a:pPr marL="547688" lvl="1" indent="-228600" eaLnBrk="1" hangingPunct="1">
              <a:buFontTx/>
              <a:buNone/>
              <a:defRPr/>
            </a:pPr>
            <a:r>
              <a:rPr lang="en-US" dirty="0" smtClean="0"/>
              <a:t>IOM’s</a:t>
            </a:r>
            <a:r>
              <a:rPr lang="en-US" i="1" dirty="0" smtClean="0"/>
              <a:t> Keeping Patients Safe.  Transforming the Work Environment of Nurses </a:t>
            </a:r>
            <a:r>
              <a:rPr lang="en-US" dirty="0" smtClean="0"/>
              <a:t>(2004) urged nurses to exert transformative leadership, take responsibility for the design of work and workspace to prevent and mitigate error, and serve as prime movers in developing organizational cultures of safety</a:t>
            </a:r>
          </a:p>
          <a:p>
            <a:pPr marL="547688" lvl="1" indent="-228600">
              <a:buNone/>
              <a:defRPr/>
            </a:pPr>
            <a:r>
              <a:rPr lang="en-US" dirty="0"/>
              <a:t>IOM’s</a:t>
            </a:r>
            <a:r>
              <a:rPr lang="en-US" i="1" dirty="0"/>
              <a:t> The Future of Nursing </a:t>
            </a:r>
            <a:r>
              <a:rPr lang="en-US" dirty="0"/>
              <a:t>(2010) emphasized nurses practicing to the full extent of their education, more educated nurses, </a:t>
            </a:r>
            <a:r>
              <a:rPr lang="en-US" dirty="0" smtClean="0"/>
              <a:t>and nurses </a:t>
            </a:r>
            <a:r>
              <a:rPr lang="en-US" dirty="0"/>
              <a:t>as full partners with physicians and other health professionals in redesigning and leading healthcare change (including serving on </a:t>
            </a:r>
            <a:r>
              <a:rPr lang="en-US" dirty="0" smtClean="0"/>
              <a:t>boards)</a:t>
            </a:r>
            <a:endParaRPr lang="en-US" i="1" dirty="0"/>
          </a:p>
          <a:p>
            <a:pPr marL="547688" lvl="1" indent="-228600" eaLnBrk="1" hangingPunct="1">
              <a:buFontTx/>
              <a:buNone/>
              <a:defRPr/>
            </a:pPr>
            <a:endParaRPr lang="en-US" dirty="0" smtClean="0"/>
          </a:p>
          <a:p>
            <a:pPr marL="547688" lvl="1" indent="-228600" eaLnBrk="1" hangingPunct="1">
              <a:buFontTx/>
              <a:buNone/>
              <a:defRPr/>
            </a:pPr>
            <a:endParaRPr lang="en-US" i="1" dirty="0" smtClean="0"/>
          </a:p>
        </p:txBody>
      </p:sp>
    </p:spTree>
    <p:extLst>
      <p:ext uri="{BB962C8B-B14F-4D97-AF65-F5344CB8AC3E}">
        <p14:creationId xmlns:p14="http://schemas.microsoft.com/office/powerpoint/2010/main" val="1140388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  A 21</a:t>
            </a:r>
            <a:r>
              <a:rPr lang="en-US" baseline="30000" dirty="0" smtClean="0"/>
              <a:t>st</a:t>
            </a:r>
            <a:r>
              <a:rPr lang="en-US" dirty="0" smtClean="0"/>
              <a:t>-Century Expectation</a:t>
            </a:r>
            <a:endParaRPr lang="en-US" dirty="0"/>
          </a:p>
        </p:txBody>
      </p:sp>
      <p:sp>
        <p:nvSpPr>
          <p:cNvPr id="3" name="Content Placeholder 2"/>
          <p:cNvSpPr>
            <a:spLocks noGrp="1"/>
          </p:cNvSpPr>
          <p:nvPr>
            <p:ph idx="1"/>
          </p:nvPr>
        </p:nvSpPr>
        <p:spPr>
          <a:xfrm>
            <a:off x="457200" y="1447800"/>
            <a:ext cx="8229600" cy="4861560"/>
          </a:xfrm>
        </p:spPr>
        <p:txBody>
          <a:bodyPr>
            <a:normAutofit/>
          </a:bodyPr>
          <a:lstStyle/>
          <a:p>
            <a:r>
              <a:rPr lang="en-US" dirty="0" smtClean="0"/>
              <a:t>A new equation</a:t>
            </a:r>
            <a:r>
              <a:rPr lang="en-US" b="1" dirty="0" smtClean="0"/>
              <a:t> </a:t>
            </a:r>
            <a:r>
              <a:rPr lang="en-US" dirty="0" smtClean="0"/>
              <a:t>nurse=leader</a:t>
            </a:r>
          </a:p>
          <a:p>
            <a:r>
              <a:rPr lang="en-US" dirty="0" err="1" smtClean="0"/>
              <a:t>Leadership≠administration</a:t>
            </a:r>
            <a:endParaRPr lang="en-US" dirty="0" smtClean="0"/>
          </a:p>
          <a:p>
            <a:r>
              <a:rPr lang="en-US" dirty="0" smtClean="0"/>
              <a:t>Nurse leadership coming into its own</a:t>
            </a:r>
          </a:p>
          <a:p>
            <a:r>
              <a:rPr lang="en-US" dirty="0" smtClean="0"/>
              <a:t>More understanding of the leadership journey</a:t>
            </a:r>
          </a:p>
          <a:p>
            <a:r>
              <a:rPr lang="en-US" dirty="0" smtClean="0"/>
              <a:t>More programs aimed at nurturing leadership—Robert Wood Johnson Foundation’s Nurse Faculty Scholar Program, RWJF’s Executive Nurse Program, RWJF’s Health Policy Program, Hartford Foundation’s Building Academic Geriatric Nursing Program</a:t>
            </a:r>
            <a:endParaRPr lang="en-US" dirty="0"/>
          </a:p>
        </p:txBody>
      </p:sp>
    </p:spTree>
    <p:extLst>
      <p:ext uri="{BB962C8B-B14F-4D97-AF65-F5344CB8AC3E}">
        <p14:creationId xmlns:p14="http://schemas.microsoft.com/office/powerpoint/2010/main" val="2915166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defRPr/>
            </a:pPr>
            <a:r>
              <a:rPr lang="en-US" dirty="0" smtClean="0"/>
              <a:t>Leadership</a:t>
            </a:r>
            <a:endParaRPr lang="en-US" dirty="0"/>
          </a:p>
        </p:txBody>
      </p:sp>
      <p:sp>
        <p:nvSpPr>
          <p:cNvPr id="3" name="Content Placeholder 2"/>
          <p:cNvSpPr>
            <a:spLocks noGrp="1"/>
          </p:cNvSpPr>
          <p:nvPr>
            <p:ph idx="1"/>
          </p:nvPr>
        </p:nvSpPr>
        <p:spPr>
          <a:xfrm>
            <a:off x="457200" y="1066800"/>
            <a:ext cx="8229600" cy="5562600"/>
          </a:xfrm>
        </p:spPr>
        <p:txBody>
          <a:bodyPr>
            <a:normAutofit lnSpcReduction="10000"/>
          </a:bodyPr>
          <a:lstStyle/>
          <a:p>
            <a:pPr eaLnBrk="1" hangingPunct="1">
              <a:lnSpc>
                <a:spcPct val="90000"/>
              </a:lnSpc>
              <a:buFont typeface="Wingdings" pitchFamily="2" charset="2"/>
              <a:buNone/>
              <a:defRPr/>
            </a:pPr>
            <a:r>
              <a:rPr lang="en-US" sz="2800" dirty="0" smtClean="0"/>
              <a:t>Career,</a:t>
            </a:r>
          </a:p>
          <a:p>
            <a:pPr eaLnBrk="1" hangingPunct="1">
              <a:lnSpc>
                <a:spcPct val="90000"/>
              </a:lnSpc>
              <a:buFont typeface="Wingdings" pitchFamily="2" charset="2"/>
              <a:buNone/>
              <a:defRPr/>
            </a:pPr>
            <a:r>
              <a:rPr lang="en-US" dirty="0"/>
              <a:t>r</a:t>
            </a:r>
            <a:r>
              <a:rPr lang="en-US" sz="2800" dirty="0" smtClean="0"/>
              <a:t>ésumé lines,</a:t>
            </a:r>
          </a:p>
          <a:p>
            <a:pPr eaLnBrk="1" hangingPunct="1">
              <a:lnSpc>
                <a:spcPct val="90000"/>
              </a:lnSpc>
              <a:buFont typeface="Wingdings" pitchFamily="2" charset="2"/>
              <a:buNone/>
              <a:defRPr/>
            </a:pPr>
            <a:r>
              <a:rPr lang="en-US" dirty="0"/>
              <a:t>b</a:t>
            </a:r>
            <a:r>
              <a:rPr lang="en-US" sz="2800" dirty="0" smtClean="0"/>
              <a:t>ut more than a long list.</a:t>
            </a:r>
          </a:p>
          <a:p>
            <a:pPr eaLnBrk="1" hangingPunct="1">
              <a:lnSpc>
                <a:spcPct val="90000"/>
              </a:lnSpc>
              <a:buFont typeface="Wingdings" pitchFamily="2" charset="2"/>
              <a:buNone/>
              <a:defRPr/>
            </a:pPr>
            <a:r>
              <a:rPr lang="en-US" sz="2800" dirty="0" smtClean="0"/>
              <a:t>What’s core is the sum total of </a:t>
            </a:r>
          </a:p>
          <a:p>
            <a:pPr eaLnBrk="1" hangingPunct="1">
              <a:lnSpc>
                <a:spcPct val="90000"/>
              </a:lnSpc>
              <a:buFont typeface="Wingdings" pitchFamily="2" charset="2"/>
              <a:buNone/>
              <a:defRPr/>
            </a:pPr>
            <a:r>
              <a:rPr lang="en-US" dirty="0"/>
              <a:t>m</a:t>
            </a:r>
            <a:r>
              <a:rPr lang="en-US" sz="2800" dirty="0" smtClean="0"/>
              <a:t>eaning.</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r>
              <a:rPr lang="en-US" sz="2800" dirty="0" smtClean="0"/>
              <a:t>Mentored, </a:t>
            </a:r>
          </a:p>
          <a:p>
            <a:pPr eaLnBrk="1" hangingPunct="1">
              <a:lnSpc>
                <a:spcPct val="90000"/>
              </a:lnSpc>
              <a:buFont typeface="Wingdings" pitchFamily="2" charset="2"/>
              <a:buNone/>
              <a:defRPr/>
            </a:pPr>
            <a:r>
              <a:rPr lang="en-US" dirty="0"/>
              <a:t>t</a:t>
            </a:r>
            <a:r>
              <a:rPr lang="en-US" sz="2800" dirty="0" smtClean="0"/>
              <a:t>hen mentoring.</a:t>
            </a:r>
          </a:p>
          <a:p>
            <a:pPr eaLnBrk="1" hangingPunct="1">
              <a:lnSpc>
                <a:spcPct val="90000"/>
              </a:lnSpc>
              <a:buFont typeface="Wingdings" pitchFamily="2" charset="2"/>
              <a:buNone/>
              <a:defRPr/>
            </a:pPr>
            <a:r>
              <a:rPr lang="en-US" sz="2800" dirty="0" smtClean="0"/>
              <a:t>The challenge is to give</a:t>
            </a:r>
          </a:p>
          <a:p>
            <a:pPr eaLnBrk="1" hangingPunct="1">
              <a:lnSpc>
                <a:spcPct val="90000"/>
              </a:lnSpc>
              <a:buFont typeface="Wingdings" pitchFamily="2" charset="2"/>
              <a:buNone/>
              <a:defRPr/>
            </a:pPr>
            <a:r>
              <a:rPr lang="en-US" dirty="0"/>
              <a:t>a</a:t>
            </a:r>
            <a:r>
              <a:rPr lang="en-US" sz="2800" dirty="0" smtClean="0"/>
              <a:t>way self as you build substance</a:t>
            </a:r>
          </a:p>
          <a:p>
            <a:pPr eaLnBrk="1" hangingPunct="1">
              <a:lnSpc>
                <a:spcPct val="90000"/>
              </a:lnSpc>
              <a:buFont typeface="Wingdings" pitchFamily="2" charset="2"/>
              <a:buNone/>
              <a:defRPr/>
            </a:pPr>
            <a:r>
              <a:rPr lang="en-US" dirty="0"/>
              <a:t>i</a:t>
            </a:r>
            <a:r>
              <a:rPr lang="en-US" sz="2800" dirty="0" smtClean="0"/>
              <a:t>n place.</a:t>
            </a:r>
          </a:p>
          <a:p>
            <a:pPr eaLnBrk="1" hangingPunct="1">
              <a:lnSpc>
                <a:spcPct val="90000"/>
              </a:lnSpc>
              <a:buFont typeface="Wingdings" pitchFamily="2" charset="2"/>
              <a:buNone/>
              <a:defRPr/>
            </a:pPr>
            <a:r>
              <a:rPr lang="en-US" sz="2800" dirty="0" smtClean="0"/>
              <a:t>                                                                  ABM</a:t>
            </a:r>
          </a:p>
          <a:p>
            <a:pPr>
              <a:defRPr/>
            </a:pPr>
            <a:endParaRPr lang="en-US" sz="2800" dirty="0"/>
          </a:p>
        </p:txBody>
      </p:sp>
      <p:sp>
        <p:nvSpPr>
          <p:cNvPr id="4" name="Slide Number Placeholder 3"/>
          <p:cNvSpPr>
            <a:spLocks noGrp="1"/>
          </p:cNvSpPr>
          <p:nvPr>
            <p:ph type="sldNum" sz="quarter" idx="12"/>
          </p:nvPr>
        </p:nvSpPr>
        <p:spPr/>
        <p:txBody>
          <a:bodyPr/>
          <a:lstStyle/>
          <a:p>
            <a:pPr>
              <a:defRPr/>
            </a:pPr>
            <a:fld id="{8BE0E6D3-C32B-44BA-BA2E-E37C1C13F6A7}" type="slidenum">
              <a:rPr lang="en-US" smtClean="0"/>
              <a:pPr>
                <a:defRPr/>
              </a:pPr>
              <a:t>29</a:t>
            </a:fld>
            <a:endParaRPr lang="en-US"/>
          </a:p>
        </p:txBody>
      </p:sp>
    </p:spTree>
    <p:extLst>
      <p:ext uri="{BB962C8B-B14F-4D97-AF65-F5344CB8AC3E}">
        <p14:creationId xmlns:p14="http://schemas.microsoft.com/office/powerpoint/2010/main" val="212028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Dreams of Childhood</a:t>
            </a:r>
            <a:endParaRPr lang="en-US" dirty="0"/>
          </a:p>
        </p:txBody>
      </p:sp>
      <p:sp>
        <p:nvSpPr>
          <p:cNvPr id="3" name="Content Placeholder 2"/>
          <p:cNvSpPr>
            <a:spLocks noGrp="1"/>
          </p:cNvSpPr>
          <p:nvPr>
            <p:ph idx="1"/>
          </p:nvPr>
        </p:nvSpPr>
        <p:spPr>
          <a:xfrm>
            <a:off x="457200" y="1371600"/>
            <a:ext cx="8229600" cy="4937760"/>
          </a:xfrm>
        </p:spPr>
        <p:txBody>
          <a:bodyPr>
            <a:normAutofit lnSpcReduction="10000"/>
          </a:bodyPr>
          <a:lstStyle/>
          <a:p>
            <a:r>
              <a:rPr lang="en-US" dirty="0" smtClean="0"/>
              <a:t>Randy </a:t>
            </a:r>
            <a:r>
              <a:rPr lang="en-US" dirty="0" err="1" smtClean="0"/>
              <a:t>Pausch</a:t>
            </a:r>
            <a:r>
              <a:rPr lang="en-US" dirty="0" smtClean="0"/>
              <a:t> began his “last lecture” discussing his progress in achieving his childhood dreams</a:t>
            </a:r>
          </a:p>
          <a:p>
            <a:r>
              <a:rPr lang="en-US" dirty="0" smtClean="0"/>
              <a:t>I didn’t have that many childhood dreams because a girl growing up in the 1940s and 1950s was supposed to stay open until marriage when you would find (and define) yourself in relationship to the man you would marry and the children you would have</a:t>
            </a:r>
            <a:endParaRPr lang="en-US" dirty="0"/>
          </a:p>
          <a:p>
            <a:r>
              <a:rPr lang="en-US" dirty="0" smtClean="0"/>
              <a:t>A responsive posture, rather than a leadership stance</a:t>
            </a:r>
            <a:endParaRPr lang="en-US" dirty="0"/>
          </a:p>
        </p:txBody>
      </p:sp>
    </p:spTree>
    <p:extLst>
      <p:ext uri="{BB962C8B-B14F-4D97-AF65-F5344CB8AC3E}">
        <p14:creationId xmlns:p14="http://schemas.microsoft.com/office/powerpoint/2010/main" val="123650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My Own Leadership Journey</a:t>
            </a:r>
            <a:endParaRPr lang="en-US" dirty="0"/>
          </a:p>
        </p:txBody>
      </p:sp>
      <p:sp>
        <p:nvSpPr>
          <p:cNvPr id="6" name="Text Placeholder 5"/>
          <p:cNvSpPr>
            <a:spLocks noGrp="1"/>
          </p:cNvSpPr>
          <p:nvPr>
            <p:ph type="body" idx="1"/>
          </p:nvPr>
        </p:nvSpPr>
        <p:spPr>
          <a:xfrm>
            <a:off x="457200" y="1535113"/>
            <a:ext cx="4040188" cy="639762"/>
          </a:xfrm>
        </p:spPr>
        <p:txBody>
          <a:bodyPr/>
          <a:lstStyle/>
          <a:p>
            <a:pPr algn="ctr">
              <a:defRPr/>
            </a:pPr>
            <a:r>
              <a:rPr lang="en-US" dirty="0" smtClean="0"/>
              <a:t>1962</a:t>
            </a:r>
            <a:endParaRPr lang="en-US" dirty="0"/>
          </a:p>
        </p:txBody>
      </p:sp>
      <p:pic>
        <p:nvPicPr>
          <p:cNvPr id="5124"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133600"/>
            <a:ext cx="4040188" cy="3505200"/>
          </a:xfrm>
        </p:spPr>
      </p:pic>
      <p:sp>
        <p:nvSpPr>
          <p:cNvPr id="8" name="Text Placeholder 7"/>
          <p:cNvSpPr>
            <a:spLocks noGrp="1"/>
          </p:cNvSpPr>
          <p:nvPr>
            <p:ph type="body" sz="quarter" idx="3"/>
          </p:nvPr>
        </p:nvSpPr>
        <p:spPr>
          <a:xfrm>
            <a:off x="4645025" y="1535113"/>
            <a:ext cx="4041775" cy="639762"/>
          </a:xfrm>
        </p:spPr>
        <p:txBody>
          <a:bodyPr/>
          <a:lstStyle/>
          <a:p>
            <a:pPr algn="ctr">
              <a:defRPr/>
            </a:pPr>
            <a:r>
              <a:rPr lang="en-US" dirty="0" smtClean="0"/>
              <a:t>2011</a:t>
            </a:r>
            <a:endParaRPr lang="en-US" dirty="0"/>
          </a:p>
        </p:txBody>
      </p:sp>
      <p:pic>
        <p:nvPicPr>
          <p:cNvPr id="5126"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133600"/>
            <a:ext cx="4041775" cy="3505200"/>
          </a:xfrm>
        </p:spPr>
      </p:pic>
    </p:spTree>
    <p:extLst>
      <p:ext uri="{BB962C8B-B14F-4D97-AF65-F5344CB8AC3E}">
        <p14:creationId xmlns:p14="http://schemas.microsoft.com/office/powerpoint/2010/main" val="2408941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My Background</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600200"/>
            <a:ext cx="3200400" cy="4495800"/>
          </a:xfrm>
        </p:spPr>
      </p:pic>
      <p:sp>
        <p:nvSpPr>
          <p:cNvPr id="9" name="Content Placeholder 8"/>
          <p:cNvSpPr>
            <a:spLocks noGrp="1"/>
          </p:cNvSpPr>
          <p:nvPr>
            <p:ph sz="half" idx="2"/>
          </p:nvPr>
        </p:nvSpPr>
        <p:spPr>
          <a:xfrm>
            <a:off x="4114800" y="1143000"/>
            <a:ext cx="4572000" cy="5486400"/>
          </a:xfrm>
        </p:spPr>
        <p:txBody>
          <a:bodyPr>
            <a:normAutofit/>
          </a:bodyPr>
          <a:lstStyle/>
          <a:p>
            <a:r>
              <a:rPr lang="en-US" dirty="0" smtClean="0"/>
              <a:t>Traditional background:  policeman father and seamstress mother</a:t>
            </a:r>
            <a:endParaRPr lang="en-US" dirty="0"/>
          </a:p>
          <a:p>
            <a:r>
              <a:rPr lang="en-US" dirty="0" smtClean="0"/>
              <a:t>Believed in education as key to success</a:t>
            </a:r>
          </a:p>
          <a:p>
            <a:r>
              <a:rPr lang="en-US" dirty="0" smtClean="0"/>
              <a:t>Hints of leadership, but didn’t see self as leader</a:t>
            </a:r>
          </a:p>
          <a:p>
            <a:r>
              <a:rPr lang="en-US" dirty="0" smtClean="0"/>
              <a:t>Began to take my possibilities seriously at Yale:  “You must be a leader or you wouldn’t be here, so what will you do with your talents?”</a:t>
            </a:r>
            <a:endParaRPr lang="en-US" dirty="0"/>
          </a:p>
        </p:txBody>
      </p:sp>
    </p:spTree>
    <p:extLst>
      <p:ext uri="{BB962C8B-B14F-4D97-AF65-F5344CB8AC3E}">
        <p14:creationId xmlns:p14="http://schemas.microsoft.com/office/powerpoint/2010/main" val="54584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txBody>
          <a:bodyPr/>
          <a:lstStyle/>
          <a:p>
            <a:r>
              <a:rPr lang="en-US" dirty="0" smtClean="0"/>
              <a:t>Conflicted About Leadership</a:t>
            </a:r>
            <a:endParaRPr lang="en-US" dirty="0"/>
          </a:p>
        </p:txBody>
      </p:sp>
      <p:sp>
        <p:nvSpPr>
          <p:cNvPr id="6" name="Content Placeholder 5"/>
          <p:cNvSpPr>
            <a:spLocks noGrp="1"/>
          </p:cNvSpPr>
          <p:nvPr>
            <p:ph idx="1"/>
          </p:nvPr>
        </p:nvSpPr>
        <p:spPr>
          <a:xfrm>
            <a:off x="457200" y="1143000"/>
            <a:ext cx="8229600" cy="5257800"/>
          </a:xfrm>
        </p:spPr>
        <p:txBody>
          <a:bodyPr>
            <a:normAutofit fontScale="92500"/>
          </a:bodyPr>
          <a:lstStyle/>
          <a:p>
            <a:r>
              <a:rPr lang="en-US" dirty="0" smtClean="0"/>
              <a:t>The issue for my generation wasn’t “Do you have a career?” but “Do you work outside the home after you have children?”</a:t>
            </a:r>
          </a:p>
          <a:p>
            <a:r>
              <a:rPr lang="en-US" dirty="0" smtClean="0"/>
              <a:t>Educated to be a caregiver, so didn’t associate my skill set—facilitating, supporting, responding, educating, organizing—with leadership</a:t>
            </a:r>
          </a:p>
          <a:p>
            <a:r>
              <a:rPr lang="en-US" dirty="0" smtClean="0"/>
              <a:t>The </a:t>
            </a:r>
            <a:r>
              <a:rPr lang="en-US" dirty="0"/>
              <a:t>second wave of the women’s movement (Friedan, 1963</a:t>
            </a:r>
            <a:r>
              <a:rPr lang="en-US" dirty="0" smtClean="0"/>
              <a:t>) urged entry into domains of men, but inadvertently devalued traditional domains of women:  “You’re smart; you should be a doctor not a nurse”</a:t>
            </a:r>
          </a:p>
          <a:p>
            <a:r>
              <a:rPr lang="en-US" dirty="0" smtClean="0"/>
              <a:t>“Imposter phenomenon” (</a:t>
            </a:r>
            <a:r>
              <a:rPr lang="en-US" dirty="0" err="1" smtClean="0"/>
              <a:t>Clance</a:t>
            </a:r>
            <a:r>
              <a:rPr lang="en-US" dirty="0" smtClean="0"/>
              <a:t> &amp; </a:t>
            </a:r>
            <a:r>
              <a:rPr lang="en-US" dirty="0" err="1" smtClean="0"/>
              <a:t>Imes</a:t>
            </a:r>
            <a:r>
              <a:rPr lang="en-US" dirty="0" smtClean="0"/>
              <a:t>, 1978)</a:t>
            </a:r>
          </a:p>
        </p:txBody>
      </p:sp>
    </p:spTree>
    <p:extLst>
      <p:ext uri="{BB962C8B-B14F-4D97-AF65-F5344CB8AC3E}">
        <p14:creationId xmlns:p14="http://schemas.microsoft.com/office/powerpoint/2010/main" val="3943387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Some Turning Points</a:t>
            </a:r>
            <a:endParaRPr lang="en-US" dirty="0"/>
          </a:p>
        </p:txBody>
      </p:sp>
      <p:sp>
        <p:nvSpPr>
          <p:cNvPr id="8195" name="Rectangle 3"/>
          <p:cNvSpPr>
            <a:spLocks noGrp="1" noChangeArrowheads="1"/>
          </p:cNvSpPr>
          <p:nvPr>
            <p:ph type="body" sz="half" idx="1"/>
          </p:nvPr>
        </p:nvSpPr>
        <p:spPr>
          <a:xfrm>
            <a:off x="457200" y="1143000"/>
            <a:ext cx="4648200" cy="4987925"/>
          </a:xfrm>
        </p:spPr>
        <p:txBody>
          <a:bodyPr>
            <a:normAutofit/>
          </a:bodyPr>
          <a:lstStyle/>
          <a:p>
            <a:endParaRPr lang="en-US" sz="2800" dirty="0" smtClean="0"/>
          </a:p>
          <a:p>
            <a:r>
              <a:rPr lang="en-US" sz="2800" dirty="0" smtClean="0"/>
              <a:t>A husband who always asked, “What do you want to do next?”</a:t>
            </a:r>
          </a:p>
          <a:p>
            <a:r>
              <a:rPr lang="en-US" sz="2800" dirty="0" smtClean="0"/>
              <a:t>Writing</a:t>
            </a:r>
            <a:r>
              <a:rPr lang="en-US" sz="2800" i="1" dirty="0" smtClean="0"/>
              <a:t> The Growth </a:t>
            </a:r>
            <a:r>
              <a:rPr lang="en-US" sz="2800" i="1" dirty="0"/>
              <a:t>and Development of Mothers </a:t>
            </a:r>
            <a:r>
              <a:rPr lang="en-US" sz="2800" dirty="0"/>
              <a:t>(1973</a:t>
            </a:r>
            <a:r>
              <a:rPr lang="en-US" sz="2800" dirty="0" smtClean="0"/>
              <a:t>)</a:t>
            </a:r>
          </a:p>
          <a:p>
            <a:r>
              <a:rPr lang="en-US" sz="2800" dirty="0" smtClean="0"/>
              <a:t>Becoming a National Kellogg Fellow (1981-84)</a:t>
            </a:r>
            <a:endParaRPr lang="en-US" sz="2800" dirty="0"/>
          </a:p>
        </p:txBody>
      </p:sp>
      <p:pic>
        <p:nvPicPr>
          <p:cNvPr id="8200" name="Picture 8" descr="G &amp; D boo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1754188"/>
            <a:ext cx="3048000" cy="4222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descr="G &amp; D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3048000" cy="422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15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Becoming A Leader</a:t>
            </a:r>
            <a:endParaRPr lang="en-US" dirty="0"/>
          </a:p>
        </p:txBody>
      </p:sp>
      <p:sp>
        <p:nvSpPr>
          <p:cNvPr id="6" name="Content Placeholder 5"/>
          <p:cNvSpPr>
            <a:spLocks noGrp="1"/>
          </p:cNvSpPr>
          <p:nvPr>
            <p:ph idx="1"/>
          </p:nvPr>
        </p:nvSpPr>
        <p:spPr>
          <a:xfrm>
            <a:off x="457200" y="1447800"/>
            <a:ext cx="8229600" cy="4861560"/>
          </a:xfrm>
        </p:spPr>
        <p:txBody>
          <a:bodyPr/>
          <a:lstStyle/>
          <a:p>
            <a:r>
              <a:rPr lang="en-US" dirty="0" smtClean="0"/>
              <a:t>Clinical responsibilities:  charge nurse, coordinator of clinical training</a:t>
            </a:r>
          </a:p>
          <a:p>
            <a:r>
              <a:rPr lang="en-US" dirty="0" smtClean="0"/>
              <a:t>Academic ladder:  department chair, associate dean for research, university dean</a:t>
            </a:r>
          </a:p>
          <a:p>
            <a:r>
              <a:rPr lang="en-US" dirty="0" smtClean="0"/>
              <a:t>Nursing organizations:  president of Sigma Theta Tau International and American Academy of Nursing</a:t>
            </a:r>
          </a:p>
          <a:p>
            <a:r>
              <a:rPr lang="en-US" dirty="0" smtClean="0"/>
              <a:t>Interdisciplinary boards:  National Advisory Mental Health Council, NIH Office of Women’s Health, Indiana University Health</a:t>
            </a:r>
          </a:p>
          <a:p>
            <a:endParaRPr lang="en-US" dirty="0"/>
          </a:p>
        </p:txBody>
      </p:sp>
    </p:spTree>
    <p:extLst>
      <p:ext uri="{BB962C8B-B14F-4D97-AF65-F5344CB8AC3E}">
        <p14:creationId xmlns:p14="http://schemas.microsoft.com/office/powerpoint/2010/main" val="2754824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74638"/>
            <a:ext cx="8229600" cy="944562"/>
          </a:xfrm>
        </p:spPr>
        <p:txBody>
          <a:bodyPr/>
          <a:lstStyle/>
          <a:p>
            <a:pPr eaLnBrk="1" hangingPunct="1">
              <a:defRPr/>
            </a:pPr>
            <a:r>
              <a:rPr lang="en-US" b="1" dirty="0" smtClean="0"/>
              <a:t>Leadership</a:t>
            </a:r>
          </a:p>
        </p:txBody>
      </p:sp>
      <p:sp>
        <p:nvSpPr>
          <p:cNvPr id="162819" name="Rectangle 3"/>
          <p:cNvSpPr>
            <a:spLocks noGrp="1" noChangeArrowheads="1"/>
          </p:cNvSpPr>
          <p:nvPr>
            <p:ph type="body" idx="1"/>
          </p:nvPr>
        </p:nvSpPr>
        <p:spPr>
          <a:xfrm>
            <a:off x="457200" y="1219200"/>
            <a:ext cx="8229600" cy="5090160"/>
          </a:xfrm>
        </p:spPr>
        <p:txBody>
          <a:bodyPr>
            <a:normAutofit lnSpcReduction="10000"/>
          </a:bodyPr>
          <a:lstStyle/>
          <a:p>
            <a:pPr eaLnBrk="1" hangingPunct="1">
              <a:buFont typeface="Wingdings" pitchFamily="2" charset="2"/>
              <a:buNone/>
              <a:defRPr/>
            </a:pPr>
            <a:r>
              <a:rPr lang="en-US" dirty="0" smtClean="0"/>
              <a:t>…a process whereby the leader—either emergent or formally designated—inspires and catalyzes others  to achieve shared values and institutional mission in an environment where the context and meanings (e.g., of health and aging) are evolving, thus the need to design new ways of doing things…</a:t>
            </a:r>
          </a:p>
          <a:p>
            <a:pPr>
              <a:defRPr/>
            </a:pPr>
            <a:r>
              <a:rPr lang="en-US" dirty="0" smtClean="0"/>
              <a:t>Not synonymous with administrative title</a:t>
            </a:r>
          </a:p>
          <a:p>
            <a:pPr>
              <a:defRPr/>
            </a:pPr>
            <a:r>
              <a:rPr lang="en-US" dirty="0"/>
              <a:t>R</a:t>
            </a:r>
            <a:r>
              <a:rPr lang="en-US" dirty="0" smtClean="0"/>
              <a:t>anges </a:t>
            </a:r>
            <a:r>
              <a:rPr lang="en-US" dirty="0"/>
              <a:t>from individual performance and productive teamwork to inspiring higher performance in others and creating enduring excellence</a:t>
            </a:r>
            <a:endParaRPr lang="en-US" dirty="0" smtClean="0"/>
          </a:p>
        </p:txBody>
      </p:sp>
    </p:spTree>
    <p:extLst>
      <p:ext uri="{BB962C8B-B14F-4D97-AF65-F5344CB8AC3E}">
        <p14:creationId xmlns:p14="http://schemas.microsoft.com/office/powerpoint/2010/main" val="32141496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404</TotalTime>
  <Words>1311</Words>
  <Application>Microsoft Office PowerPoint</Application>
  <PresentationFormat>On-screen Show (4:3)</PresentationFormat>
  <Paragraphs>125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Reflections on Leadership:  Looking Back to Move Forward</vt:lpstr>
      <vt:lpstr>Overview of Presentation</vt:lpstr>
      <vt:lpstr>The Dreams of Childhood</vt:lpstr>
      <vt:lpstr>My Own Leadership Journey</vt:lpstr>
      <vt:lpstr>My Background</vt:lpstr>
      <vt:lpstr>Conflicted About Leadership</vt:lpstr>
      <vt:lpstr>Some Turning Points</vt:lpstr>
      <vt:lpstr>Becoming A Leader</vt:lpstr>
      <vt:lpstr>Leadership</vt:lpstr>
      <vt:lpstr>Nurse=Leader</vt:lpstr>
      <vt:lpstr>PowerPoint Presentation</vt:lpstr>
      <vt:lpstr>Lessons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Mentors</vt:lpstr>
      <vt:lpstr>PowerPoint Presentation</vt:lpstr>
      <vt:lpstr>PowerPoint Presentation</vt:lpstr>
      <vt:lpstr>Moving Forward:  Nurse Leadership and the IOM</vt:lpstr>
      <vt:lpstr>Leadership:  A 21st-Century Expectation</vt:lpstr>
      <vt:lpstr>Leadership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Leadership:  Looking Back to Move Forward</dc:title>
  <dc:creator>McBride, Angela B.</dc:creator>
  <cp:lastModifiedBy>decmouse</cp:lastModifiedBy>
  <cp:revision>38</cp:revision>
  <dcterms:created xsi:type="dcterms:W3CDTF">2011-03-13T21:05:21Z</dcterms:created>
  <dcterms:modified xsi:type="dcterms:W3CDTF">2015-04-16T00:48:51Z</dcterms:modified>
</cp:coreProperties>
</file>